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10.svg" ContentType="image/svg+xml"/>
  <Override PartName="/ppt/media/image125.svg" ContentType="image/svg+xml"/>
  <Override PartName="/ppt/media/image128.svg" ContentType="image/svg+xml"/>
  <Override PartName="/ppt/media/image139.svg" ContentType="image/svg+xml"/>
  <Override PartName="/ppt/media/image16.svg" ContentType="image/svg+xml"/>
  <Override PartName="/ppt/media/image3.svg" ContentType="image/svg+xml"/>
  <Override PartName="/ppt/media/image44.svg" ContentType="image/svg+xml"/>
  <Override PartName="/ppt/media/image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1" r:id="rId3"/>
    <p:sldMasterId id="2147483660" r:id="rId4"/>
    <p:sldMasterId id="2147483663" r:id="rId5"/>
    <p:sldMasterId id="2147483665" r:id="rId6"/>
    <p:sldMasterId id="2147483668" r:id="rId7"/>
    <p:sldMasterId id="2147483689" r:id="rId8"/>
    <p:sldMasterId id="2147483691" r:id="rId9"/>
    <p:sldMasterId id="2147483694" r:id="rId10"/>
    <p:sldMasterId id="2147483697" r:id="rId11"/>
    <p:sldMasterId id="2147483700" r:id="rId12"/>
    <p:sldMasterId id="2147483703" r:id="rId13"/>
    <p:sldMasterId id="2147483706" r:id="rId14"/>
    <p:sldMasterId id="2147483709" r:id="rId15"/>
    <p:sldMasterId id="2147483712" r:id="rId16"/>
    <p:sldMasterId id="2147483731" r:id="rId17"/>
    <p:sldMasterId id="2147483734" r:id="rId18"/>
    <p:sldMasterId id="2147483737" r:id="rId19"/>
    <p:sldMasterId id="2147483740" r:id="rId20"/>
    <p:sldMasterId id="2147483759" r:id="rId21"/>
    <p:sldMasterId id="2147483762" r:id="rId22"/>
    <p:sldMasterId id="2147483765" r:id="rId23"/>
    <p:sldMasterId id="2147483768" r:id="rId24"/>
    <p:sldMasterId id="2147483771" r:id="rId25"/>
    <p:sldMasterId id="2147483774" r:id="rId26"/>
    <p:sldMasterId id="2147483793" r:id="rId27"/>
    <p:sldMasterId id="2147483796" r:id="rId28"/>
    <p:sldMasterId id="2147483799" r:id="rId29"/>
    <p:sldMasterId id="2147483802" r:id="rId30"/>
    <p:sldMasterId id="2147483805" r:id="rId31"/>
    <p:sldMasterId id="2147483808" r:id="rId32"/>
    <p:sldMasterId id="2147483811" r:id="rId33"/>
    <p:sldMasterId id="2147483814" r:id="rId34"/>
    <p:sldMasterId id="2147483817" r:id="rId35"/>
    <p:sldMasterId id="2147483820" r:id="rId36"/>
    <p:sldMasterId id="2147483823" r:id="rId37"/>
    <p:sldMasterId id="2147483826" r:id="rId38"/>
    <p:sldMasterId id="2147483829" r:id="rId39"/>
    <p:sldMasterId id="2147483832" r:id="rId40"/>
    <p:sldMasterId id="2147483835" r:id="rId41"/>
    <p:sldMasterId id="2147483838" r:id="rId42"/>
    <p:sldMasterId id="2147483841" r:id="rId43"/>
    <p:sldMasterId id="2147483844" r:id="rId44"/>
  </p:sldMasterIdLst>
  <p:notesMasterIdLst>
    <p:notesMasterId r:id="rId46"/>
  </p:notesMasterIdLst>
  <p:handoutMasterIdLst>
    <p:handoutMasterId r:id="rId146"/>
  </p:handoutMasterIdLst>
  <p:sldIdLst>
    <p:sldId id="462" r:id="rId45"/>
    <p:sldId id="479" r:id="rId47"/>
    <p:sldId id="1568" r:id="rId48"/>
    <p:sldId id="1559" r:id="rId49"/>
    <p:sldId id="1560" r:id="rId50"/>
    <p:sldId id="1561" r:id="rId51"/>
    <p:sldId id="1562" r:id="rId52"/>
    <p:sldId id="1563" r:id="rId53"/>
    <p:sldId id="1567" r:id="rId54"/>
    <p:sldId id="1591" r:id="rId55"/>
    <p:sldId id="1592" r:id="rId56"/>
    <p:sldId id="1891" r:id="rId57"/>
    <p:sldId id="1729" r:id="rId58"/>
    <p:sldId id="1730" r:id="rId59"/>
    <p:sldId id="1807" r:id="rId60"/>
    <p:sldId id="1889" r:id="rId61"/>
    <p:sldId id="1649" r:id="rId62"/>
    <p:sldId id="1650" r:id="rId63"/>
    <p:sldId id="1726" r:id="rId64"/>
    <p:sldId id="1727" r:id="rId65"/>
    <p:sldId id="1892" r:id="rId66"/>
    <p:sldId id="1893" r:id="rId67"/>
    <p:sldId id="1894" r:id="rId68"/>
    <p:sldId id="1896" r:id="rId69"/>
    <p:sldId id="1593" r:id="rId70"/>
    <p:sldId id="1594" r:id="rId71"/>
    <p:sldId id="1595" r:id="rId72"/>
    <p:sldId id="1596" r:id="rId73"/>
    <p:sldId id="1597" r:id="rId74"/>
    <p:sldId id="1598" r:id="rId75"/>
    <p:sldId id="1642" r:id="rId76"/>
    <p:sldId id="1599" r:id="rId77"/>
    <p:sldId id="1600" r:id="rId78"/>
    <p:sldId id="1604" r:id="rId79"/>
    <p:sldId id="1605" r:id="rId80"/>
    <p:sldId id="1606" r:id="rId81"/>
    <p:sldId id="1607" r:id="rId82"/>
    <p:sldId id="1608" r:id="rId83"/>
    <p:sldId id="1609" r:id="rId84"/>
    <p:sldId id="1610" r:id="rId85"/>
    <p:sldId id="1611" r:id="rId86"/>
    <p:sldId id="1612" r:id="rId87"/>
    <p:sldId id="1614" r:id="rId88"/>
    <p:sldId id="1615" r:id="rId89"/>
    <p:sldId id="1616" r:id="rId90"/>
    <p:sldId id="1617" r:id="rId91"/>
    <p:sldId id="1618" r:id="rId92"/>
    <p:sldId id="1619" r:id="rId93"/>
    <p:sldId id="1658" r:id="rId94"/>
    <p:sldId id="1659" r:id="rId95"/>
    <p:sldId id="1620" r:id="rId96"/>
    <p:sldId id="1621" r:id="rId97"/>
    <p:sldId id="1622" r:id="rId98"/>
    <p:sldId id="1623" r:id="rId99"/>
    <p:sldId id="1625" r:id="rId100"/>
    <p:sldId id="1626" r:id="rId101"/>
    <p:sldId id="1627" r:id="rId102"/>
    <p:sldId id="1628" r:id="rId103"/>
    <p:sldId id="1651" r:id="rId104"/>
    <p:sldId id="1632" r:id="rId105"/>
    <p:sldId id="1636" r:id="rId106"/>
    <p:sldId id="1637" r:id="rId107"/>
    <p:sldId id="1638" r:id="rId108"/>
    <p:sldId id="1629" r:id="rId109"/>
    <p:sldId id="1630" r:id="rId110"/>
    <p:sldId id="1643" r:id="rId111"/>
    <p:sldId id="1644" r:id="rId112"/>
    <p:sldId id="1645" r:id="rId113"/>
    <p:sldId id="1646" r:id="rId114"/>
    <p:sldId id="1647" r:id="rId115"/>
    <p:sldId id="1652" r:id="rId116"/>
    <p:sldId id="1655" r:id="rId117"/>
    <p:sldId id="1648" r:id="rId118"/>
    <p:sldId id="1654" r:id="rId119"/>
    <p:sldId id="1653" r:id="rId120"/>
    <p:sldId id="1656" r:id="rId121"/>
    <p:sldId id="1657" r:id="rId122"/>
    <p:sldId id="1705" r:id="rId123"/>
    <p:sldId id="1706" r:id="rId124"/>
    <p:sldId id="1707" r:id="rId125"/>
    <p:sldId id="1708" r:id="rId126"/>
    <p:sldId id="1709" r:id="rId127"/>
    <p:sldId id="1710" r:id="rId128"/>
    <p:sldId id="1713" r:id="rId129"/>
    <p:sldId id="1714" r:id="rId130"/>
    <p:sldId id="1715" r:id="rId131"/>
    <p:sldId id="1716" r:id="rId132"/>
    <p:sldId id="1717" r:id="rId133"/>
    <p:sldId id="1718" r:id="rId134"/>
    <p:sldId id="1719" r:id="rId135"/>
    <p:sldId id="1722" r:id="rId136"/>
    <p:sldId id="1723" r:id="rId137"/>
    <p:sldId id="1724" r:id="rId138"/>
    <p:sldId id="1725" r:id="rId139"/>
    <p:sldId id="1712" r:id="rId140"/>
    <p:sldId id="1888" r:id="rId141"/>
    <p:sldId id="1884" r:id="rId142"/>
    <p:sldId id="1885" r:id="rId143"/>
    <p:sldId id="1886" r:id="rId144"/>
    <p:sldId id="264" r:id="rId145"/>
  </p:sldIdLst>
  <p:sldSz cx="12192000" cy="6858000"/>
  <p:notesSz cx="6858000" cy="9144000"/>
  <p:embeddedFontLst>
    <p:embeddedFont>
      <p:font typeface="Calibri" panose="020F0502020204030204" pitchFamily="34" charset="0"/>
      <p:regular r:id="rId150"/>
      <p:bold r:id="rId151"/>
      <p:italic r:id="rId152"/>
      <p:boldItalic r:id="rId153"/>
    </p:embeddedFont>
    <p:embeddedFont>
      <p:font typeface="黑体" panose="02010609060101010101" pitchFamily="49" charset="-122"/>
      <p:regular r:id="rId154"/>
    </p:embeddedFont>
    <p:embeddedFont>
      <p:font typeface="Verdana" panose="020B0604030504040204" pitchFamily="34" charset="0"/>
      <p:regular r:id="rId155"/>
      <p:bold r:id="rId156"/>
      <p:italic r:id="rId157"/>
      <p:boldItalic r:id="rId158"/>
    </p:embeddedFont>
    <p:embeddedFont>
      <p:font typeface="华文楷体" panose="02010600040101010101" pitchFamily="2" charset="-122"/>
      <p:regular r:id="rId159"/>
    </p:embeddedFont>
    <p:embeddedFont>
      <p:font typeface="纤黑体" panose="02000000000000000000" charset="-122"/>
      <p:regular r:id="rId160"/>
    </p:embeddedFont>
    <p:embeddedFont>
      <p:font typeface="等线" panose="02010600030101010101" charset="-122"/>
      <p:regular r:id="rId161"/>
    </p:embeddedFont>
  </p:embeddedFontLst>
  <p:custDataLst>
    <p:tags r:id="rId16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D2A26"/>
    <a:srgbClr val="AD2B26"/>
    <a:srgbClr val="49504F"/>
    <a:srgbClr val="B60206"/>
    <a:srgbClr val="B70006"/>
    <a:srgbClr val="FFFFE4"/>
    <a:srgbClr val="919191"/>
    <a:srgbClr val="333333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 autoAdjust="0"/>
    <p:restoredTop sz="95344" autoAdjust="0"/>
  </p:normalViewPr>
  <p:slideViewPr>
    <p:cSldViewPr snapToGrid="0">
      <p:cViewPr varScale="1">
        <p:scale>
          <a:sx n="93" d="100"/>
          <a:sy n="93" d="100"/>
        </p:scale>
        <p:origin x="216" y="520"/>
      </p:cViewPr>
      <p:guideLst>
        <p:guide orient="horz" pos="59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54.xml"/><Relationship Id="rId98" Type="http://schemas.openxmlformats.org/officeDocument/2006/relationships/slide" Target="slides/slide53.xml"/><Relationship Id="rId97" Type="http://schemas.openxmlformats.org/officeDocument/2006/relationships/slide" Target="slides/slide52.xml"/><Relationship Id="rId96" Type="http://schemas.openxmlformats.org/officeDocument/2006/relationships/slide" Target="slides/slide51.xml"/><Relationship Id="rId95" Type="http://schemas.openxmlformats.org/officeDocument/2006/relationships/slide" Target="slides/slide50.xml"/><Relationship Id="rId94" Type="http://schemas.openxmlformats.org/officeDocument/2006/relationships/slide" Target="slides/slide49.xml"/><Relationship Id="rId93" Type="http://schemas.openxmlformats.org/officeDocument/2006/relationships/slide" Target="slides/slide48.xml"/><Relationship Id="rId92" Type="http://schemas.openxmlformats.org/officeDocument/2006/relationships/slide" Target="slides/slide47.xml"/><Relationship Id="rId91" Type="http://schemas.openxmlformats.org/officeDocument/2006/relationships/slide" Target="slides/slide46.xml"/><Relationship Id="rId90" Type="http://schemas.openxmlformats.org/officeDocument/2006/relationships/slide" Target="slides/slide45.xml"/><Relationship Id="rId9" Type="http://schemas.openxmlformats.org/officeDocument/2006/relationships/slideMaster" Target="slideMasters/slideMaster8.xml"/><Relationship Id="rId89" Type="http://schemas.openxmlformats.org/officeDocument/2006/relationships/slide" Target="slides/slide44.xml"/><Relationship Id="rId88" Type="http://schemas.openxmlformats.org/officeDocument/2006/relationships/slide" Target="slides/slide43.xml"/><Relationship Id="rId87" Type="http://schemas.openxmlformats.org/officeDocument/2006/relationships/slide" Target="slides/slide42.xml"/><Relationship Id="rId86" Type="http://schemas.openxmlformats.org/officeDocument/2006/relationships/slide" Target="slides/slide41.xml"/><Relationship Id="rId85" Type="http://schemas.openxmlformats.org/officeDocument/2006/relationships/slide" Target="slides/slide40.xml"/><Relationship Id="rId84" Type="http://schemas.openxmlformats.org/officeDocument/2006/relationships/slide" Target="slides/slide39.xml"/><Relationship Id="rId83" Type="http://schemas.openxmlformats.org/officeDocument/2006/relationships/slide" Target="slides/slide38.xml"/><Relationship Id="rId82" Type="http://schemas.openxmlformats.org/officeDocument/2006/relationships/slide" Target="slides/slide37.xml"/><Relationship Id="rId81" Type="http://schemas.openxmlformats.org/officeDocument/2006/relationships/slide" Target="slides/slide36.xml"/><Relationship Id="rId80" Type="http://schemas.openxmlformats.org/officeDocument/2006/relationships/slide" Target="slides/slide35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34.xml"/><Relationship Id="rId78" Type="http://schemas.openxmlformats.org/officeDocument/2006/relationships/slide" Target="slides/slide33.xml"/><Relationship Id="rId77" Type="http://schemas.openxmlformats.org/officeDocument/2006/relationships/slide" Target="slides/slide32.xml"/><Relationship Id="rId76" Type="http://schemas.openxmlformats.org/officeDocument/2006/relationships/slide" Target="slides/slide31.xml"/><Relationship Id="rId75" Type="http://schemas.openxmlformats.org/officeDocument/2006/relationships/slide" Target="slides/slide30.xml"/><Relationship Id="rId74" Type="http://schemas.openxmlformats.org/officeDocument/2006/relationships/slide" Target="slides/slide29.xml"/><Relationship Id="rId73" Type="http://schemas.openxmlformats.org/officeDocument/2006/relationships/slide" Target="slides/slide28.xml"/><Relationship Id="rId72" Type="http://schemas.openxmlformats.org/officeDocument/2006/relationships/slide" Target="slides/slide27.xml"/><Relationship Id="rId71" Type="http://schemas.openxmlformats.org/officeDocument/2006/relationships/slide" Target="slides/slide26.xml"/><Relationship Id="rId70" Type="http://schemas.openxmlformats.org/officeDocument/2006/relationships/slide" Target="slides/slide25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24.xml"/><Relationship Id="rId68" Type="http://schemas.openxmlformats.org/officeDocument/2006/relationships/slide" Target="slides/slide23.xml"/><Relationship Id="rId67" Type="http://schemas.openxmlformats.org/officeDocument/2006/relationships/slide" Target="slides/slide22.xml"/><Relationship Id="rId66" Type="http://schemas.openxmlformats.org/officeDocument/2006/relationships/slide" Target="slides/slide21.xml"/><Relationship Id="rId65" Type="http://schemas.openxmlformats.org/officeDocument/2006/relationships/slide" Target="slides/slide20.xml"/><Relationship Id="rId64" Type="http://schemas.openxmlformats.org/officeDocument/2006/relationships/slide" Target="slides/slide19.xml"/><Relationship Id="rId63" Type="http://schemas.openxmlformats.org/officeDocument/2006/relationships/slide" Target="slides/slide18.xml"/><Relationship Id="rId62" Type="http://schemas.openxmlformats.org/officeDocument/2006/relationships/slide" Target="slides/slide17.xml"/><Relationship Id="rId61" Type="http://schemas.openxmlformats.org/officeDocument/2006/relationships/slide" Target="slides/slide16.xml"/><Relationship Id="rId60" Type="http://schemas.openxmlformats.org/officeDocument/2006/relationships/slide" Target="slides/slide15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14.xml"/><Relationship Id="rId58" Type="http://schemas.openxmlformats.org/officeDocument/2006/relationships/slide" Target="slides/slide13.xml"/><Relationship Id="rId57" Type="http://schemas.openxmlformats.org/officeDocument/2006/relationships/slide" Target="slides/slide12.xml"/><Relationship Id="rId56" Type="http://schemas.openxmlformats.org/officeDocument/2006/relationships/slide" Target="slides/slide11.xml"/><Relationship Id="rId55" Type="http://schemas.openxmlformats.org/officeDocument/2006/relationships/slide" Target="slides/slide10.xml"/><Relationship Id="rId54" Type="http://schemas.openxmlformats.org/officeDocument/2006/relationships/slide" Target="slides/slide9.xml"/><Relationship Id="rId53" Type="http://schemas.openxmlformats.org/officeDocument/2006/relationships/slide" Target="slides/slide8.xml"/><Relationship Id="rId52" Type="http://schemas.openxmlformats.org/officeDocument/2006/relationships/slide" Target="slides/slide7.xml"/><Relationship Id="rId51" Type="http://schemas.openxmlformats.org/officeDocument/2006/relationships/slide" Target="slides/slide6.xml"/><Relationship Id="rId50" Type="http://schemas.openxmlformats.org/officeDocument/2006/relationships/slide" Target="slides/slide5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.xml"/><Relationship Id="rId48" Type="http://schemas.openxmlformats.org/officeDocument/2006/relationships/slide" Target="slides/slide3.xml"/><Relationship Id="rId47" Type="http://schemas.openxmlformats.org/officeDocument/2006/relationships/slide" Target="slides/slide2.xml"/><Relationship Id="rId46" Type="http://schemas.openxmlformats.org/officeDocument/2006/relationships/notesMaster" Target="notesMasters/notesMaster1.xml"/><Relationship Id="rId45" Type="http://schemas.openxmlformats.org/officeDocument/2006/relationships/slide" Target="slides/slide1.xml"/><Relationship Id="rId44" Type="http://schemas.openxmlformats.org/officeDocument/2006/relationships/slideMaster" Target="slideMasters/slideMaster43.xml"/><Relationship Id="rId43" Type="http://schemas.openxmlformats.org/officeDocument/2006/relationships/slideMaster" Target="slideMasters/slideMaster42.xml"/><Relationship Id="rId42" Type="http://schemas.openxmlformats.org/officeDocument/2006/relationships/slideMaster" Target="slideMasters/slideMaster41.xml"/><Relationship Id="rId41" Type="http://schemas.openxmlformats.org/officeDocument/2006/relationships/slideMaster" Target="slideMasters/slideMaster40.xml"/><Relationship Id="rId40" Type="http://schemas.openxmlformats.org/officeDocument/2006/relationships/slideMaster" Target="slideMasters/slideMaster39.xml"/><Relationship Id="rId4" Type="http://schemas.openxmlformats.org/officeDocument/2006/relationships/slideMaster" Target="slideMasters/slideMaster3.xml"/><Relationship Id="rId39" Type="http://schemas.openxmlformats.org/officeDocument/2006/relationships/slideMaster" Target="slideMasters/slideMaster38.xml"/><Relationship Id="rId38" Type="http://schemas.openxmlformats.org/officeDocument/2006/relationships/slideMaster" Target="slideMasters/slideMaster37.xml"/><Relationship Id="rId37" Type="http://schemas.openxmlformats.org/officeDocument/2006/relationships/slideMaster" Target="slideMasters/slideMaster36.xml"/><Relationship Id="rId36" Type="http://schemas.openxmlformats.org/officeDocument/2006/relationships/slideMaster" Target="slideMasters/slideMaster35.xml"/><Relationship Id="rId35" Type="http://schemas.openxmlformats.org/officeDocument/2006/relationships/slideMaster" Target="slideMasters/slideMaster34.xml"/><Relationship Id="rId34" Type="http://schemas.openxmlformats.org/officeDocument/2006/relationships/slideMaster" Target="slideMasters/slideMaster33.xml"/><Relationship Id="rId33" Type="http://schemas.openxmlformats.org/officeDocument/2006/relationships/slideMaster" Target="slideMasters/slideMaster32.xml"/><Relationship Id="rId32" Type="http://schemas.openxmlformats.org/officeDocument/2006/relationships/slideMaster" Target="slideMasters/slideMaster31.xml"/><Relationship Id="rId31" Type="http://schemas.openxmlformats.org/officeDocument/2006/relationships/slideMaster" Target="slideMasters/slideMaster30.xml"/><Relationship Id="rId30" Type="http://schemas.openxmlformats.org/officeDocument/2006/relationships/slideMaster" Target="slideMasters/slideMaster29.xml"/><Relationship Id="rId3" Type="http://schemas.openxmlformats.org/officeDocument/2006/relationships/slideMaster" Target="slideMasters/slideMaster2.xml"/><Relationship Id="rId29" Type="http://schemas.openxmlformats.org/officeDocument/2006/relationships/slideMaster" Target="slideMasters/slideMaster28.xml"/><Relationship Id="rId28" Type="http://schemas.openxmlformats.org/officeDocument/2006/relationships/slideMaster" Target="slideMasters/slideMaster27.xml"/><Relationship Id="rId27" Type="http://schemas.openxmlformats.org/officeDocument/2006/relationships/slideMaster" Target="slideMasters/slideMaster26.xml"/><Relationship Id="rId26" Type="http://schemas.openxmlformats.org/officeDocument/2006/relationships/slideMaster" Target="slideMasters/slideMaster25.xml"/><Relationship Id="rId25" Type="http://schemas.openxmlformats.org/officeDocument/2006/relationships/slideMaster" Target="slideMasters/slideMaster24.xml"/><Relationship Id="rId24" Type="http://schemas.openxmlformats.org/officeDocument/2006/relationships/slideMaster" Target="slideMasters/slideMaster23.xml"/><Relationship Id="rId23" Type="http://schemas.openxmlformats.org/officeDocument/2006/relationships/slideMaster" Target="slideMasters/slideMaster22.xml"/><Relationship Id="rId22" Type="http://schemas.openxmlformats.org/officeDocument/2006/relationships/slideMaster" Target="slideMasters/slideMaster21.xml"/><Relationship Id="rId21" Type="http://schemas.openxmlformats.org/officeDocument/2006/relationships/slideMaster" Target="slideMasters/slideMaster20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2" Type="http://schemas.openxmlformats.org/officeDocument/2006/relationships/tags" Target="tags/tag8.xml"/><Relationship Id="rId161" Type="http://schemas.openxmlformats.org/officeDocument/2006/relationships/font" Target="fonts/font12.fntdata"/><Relationship Id="rId160" Type="http://schemas.openxmlformats.org/officeDocument/2006/relationships/font" Target="fonts/font11.fntdata"/><Relationship Id="rId16" Type="http://schemas.openxmlformats.org/officeDocument/2006/relationships/slideMaster" Target="slideMasters/slideMaster15.xml"/><Relationship Id="rId159" Type="http://schemas.openxmlformats.org/officeDocument/2006/relationships/font" Target="fonts/font10.fntdata"/><Relationship Id="rId158" Type="http://schemas.openxmlformats.org/officeDocument/2006/relationships/font" Target="fonts/font9.fntdata"/><Relationship Id="rId157" Type="http://schemas.openxmlformats.org/officeDocument/2006/relationships/font" Target="fonts/font8.fntdata"/><Relationship Id="rId156" Type="http://schemas.openxmlformats.org/officeDocument/2006/relationships/font" Target="fonts/font7.fntdata"/><Relationship Id="rId155" Type="http://schemas.openxmlformats.org/officeDocument/2006/relationships/font" Target="fonts/font6.fntdata"/><Relationship Id="rId154" Type="http://schemas.openxmlformats.org/officeDocument/2006/relationships/font" Target="fonts/font5.fntdata"/><Relationship Id="rId153" Type="http://schemas.openxmlformats.org/officeDocument/2006/relationships/font" Target="fonts/font4.fntdata"/><Relationship Id="rId152" Type="http://schemas.openxmlformats.org/officeDocument/2006/relationships/font" Target="fonts/font3.fntdata"/><Relationship Id="rId151" Type="http://schemas.openxmlformats.org/officeDocument/2006/relationships/font" Target="fonts/font2.fntdata"/><Relationship Id="rId150" Type="http://schemas.openxmlformats.org/officeDocument/2006/relationships/font" Target="fonts/font1.fntdata"/><Relationship Id="rId15" Type="http://schemas.openxmlformats.org/officeDocument/2006/relationships/slideMaster" Target="slideMasters/slideMaster14.xml"/><Relationship Id="rId149" Type="http://schemas.openxmlformats.org/officeDocument/2006/relationships/tableStyles" Target="tableStyles.xml"/><Relationship Id="rId148" Type="http://schemas.openxmlformats.org/officeDocument/2006/relationships/viewProps" Target="viewProps.xml"/><Relationship Id="rId147" Type="http://schemas.openxmlformats.org/officeDocument/2006/relationships/presProps" Target="presProps.xml"/><Relationship Id="rId146" Type="http://schemas.openxmlformats.org/officeDocument/2006/relationships/handoutMaster" Target="handoutMasters/handoutMaster1.xml"/><Relationship Id="rId145" Type="http://schemas.openxmlformats.org/officeDocument/2006/relationships/slide" Target="slides/slide100.xml"/><Relationship Id="rId144" Type="http://schemas.openxmlformats.org/officeDocument/2006/relationships/slide" Target="slides/slide99.xml"/><Relationship Id="rId143" Type="http://schemas.openxmlformats.org/officeDocument/2006/relationships/slide" Target="slides/slide98.xml"/><Relationship Id="rId142" Type="http://schemas.openxmlformats.org/officeDocument/2006/relationships/slide" Target="slides/slide97.xml"/><Relationship Id="rId141" Type="http://schemas.openxmlformats.org/officeDocument/2006/relationships/slide" Target="slides/slide96.xml"/><Relationship Id="rId140" Type="http://schemas.openxmlformats.org/officeDocument/2006/relationships/slide" Target="slides/slide95.xml"/><Relationship Id="rId14" Type="http://schemas.openxmlformats.org/officeDocument/2006/relationships/slideMaster" Target="slideMasters/slideMaster13.xml"/><Relationship Id="rId139" Type="http://schemas.openxmlformats.org/officeDocument/2006/relationships/slide" Target="slides/slide94.xml"/><Relationship Id="rId138" Type="http://schemas.openxmlformats.org/officeDocument/2006/relationships/slide" Target="slides/slide93.xml"/><Relationship Id="rId137" Type="http://schemas.openxmlformats.org/officeDocument/2006/relationships/slide" Target="slides/slide92.xml"/><Relationship Id="rId136" Type="http://schemas.openxmlformats.org/officeDocument/2006/relationships/slide" Target="slides/slide91.xml"/><Relationship Id="rId135" Type="http://schemas.openxmlformats.org/officeDocument/2006/relationships/slide" Target="slides/slide90.xml"/><Relationship Id="rId134" Type="http://schemas.openxmlformats.org/officeDocument/2006/relationships/slide" Target="slides/slide89.xml"/><Relationship Id="rId133" Type="http://schemas.openxmlformats.org/officeDocument/2006/relationships/slide" Target="slides/slide88.xml"/><Relationship Id="rId132" Type="http://schemas.openxmlformats.org/officeDocument/2006/relationships/slide" Target="slides/slide87.xml"/><Relationship Id="rId131" Type="http://schemas.openxmlformats.org/officeDocument/2006/relationships/slide" Target="slides/slide86.xml"/><Relationship Id="rId130" Type="http://schemas.openxmlformats.org/officeDocument/2006/relationships/slide" Target="slides/slide85.xml"/><Relationship Id="rId13" Type="http://schemas.openxmlformats.org/officeDocument/2006/relationships/slideMaster" Target="slideMasters/slideMaster12.xml"/><Relationship Id="rId129" Type="http://schemas.openxmlformats.org/officeDocument/2006/relationships/slide" Target="slides/slide84.xml"/><Relationship Id="rId128" Type="http://schemas.openxmlformats.org/officeDocument/2006/relationships/slide" Target="slides/slide83.xml"/><Relationship Id="rId127" Type="http://schemas.openxmlformats.org/officeDocument/2006/relationships/slide" Target="slides/slide82.xml"/><Relationship Id="rId126" Type="http://schemas.openxmlformats.org/officeDocument/2006/relationships/slide" Target="slides/slide81.xml"/><Relationship Id="rId125" Type="http://schemas.openxmlformats.org/officeDocument/2006/relationships/slide" Target="slides/slide80.xml"/><Relationship Id="rId124" Type="http://schemas.openxmlformats.org/officeDocument/2006/relationships/slide" Target="slides/slide79.xml"/><Relationship Id="rId123" Type="http://schemas.openxmlformats.org/officeDocument/2006/relationships/slide" Target="slides/slide78.xml"/><Relationship Id="rId122" Type="http://schemas.openxmlformats.org/officeDocument/2006/relationships/slide" Target="slides/slide77.xml"/><Relationship Id="rId121" Type="http://schemas.openxmlformats.org/officeDocument/2006/relationships/slide" Target="slides/slide76.xml"/><Relationship Id="rId120" Type="http://schemas.openxmlformats.org/officeDocument/2006/relationships/slide" Target="slides/slide75.xml"/><Relationship Id="rId12" Type="http://schemas.openxmlformats.org/officeDocument/2006/relationships/slideMaster" Target="slideMasters/slideMaster11.xml"/><Relationship Id="rId119" Type="http://schemas.openxmlformats.org/officeDocument/2006/relationships/slide" Target="slides/slide74.xml"/><Relationship Id="rId118" Type="http://schemas.openxmlformats.org/officeDocument/2006/relationships/slide" Target="slides/slide73.xml"/><Relationship Id="rId117" Type="http://schemas.openxmlformats.org/officeDocument/2006/relationships/slide" Target="slides/slide72.xml"/><Relationship Id="rId116" Type="http://schemas.openxmlformats.org/officeDocument/2006/relationships/slide" Target="slides/slide71.xml"/><Relationship Id="rId115" Type="http://schemas.openxmlformats.org/officeDocument/2006/relationships/slide" Target="slides/slide70.xml"/><Relationship Id="rId114" Type="http://schemas.openxmlformats.org/officeDocument/2006/relationships/slide" Target="slides/slide69.xml"/><Relationship Id="rId113" Type="http://schemas.openxmlformats.org/officeDocument/2006/relationships/slide" Target="slides/slide68.xml"/><Relationship Id="rId112" Type="http://schemas.openxmlformats.org/officeDocument/2006/relationships/slide" Target="slides/slide67.xml"/><Relationship Id="rId111" Type="http://schemas.openxmlformats.org/officeDocument/2006/relationships/slide" Target="slides/slide66.xml"/><Relationship Id="rId110" Type="http://schemas.openxmlformats.org/officeDocument/2006/relationships/slide" Target="slides/slide65.xml"/><Relationship Id="rId11" Type="http://schemas.openxmlformats.org/officeDocument/2006/relationships/slideMaster" Target="slideMasters/slideMaster10.xml"/><Relationship Id="rId109" Type="http://schemas.openxmlformats.org/officeDocument/2006/relationships/slide" Target="slides/slide64.xml"/><Relationship Id="rId108" Type="http://schemas.openxmlformats.org/officeDocument/2006/relationships/slide" Target="slides/slide63.xml"/><Relationship Id="rId107" Type="http://schemas.openxmlformats.org/officeDocument/2006/relationships/slide" Target="slides/slide62.xml"/><Relationship Id="rId106" Type="http://schemas.openxmlformats.org/officeDocument/2006/relationships/slide" Target="slides/slide61.xml"/><Relationship Id="rId105" Type="http://schemas.openxmlformats.org/officeDocument/2006/relationships/slide" Target="slides/slide60.xml"/><Relationship Id="rId104" Type="http://schemas.openxmlformats.org/officeDocument/2006/relationships/slide" Target="slides/slide59.xml"/><Relationship Id="rId103" Type="http://schemas.openxmlformats.org/officeDocument/2006/relationships/slide" Target="slides/slide58.xml"/><Relationship Id="rId102" Type="http://schemas.openxmlformats.org/officeDocument/2006/relationships/slide" Target="slides/slide57.xml"/><Relationship Id="rId101" Type="http://schemas.openxmlformats.org/officeDocument/2006/relationships/slide" Target="slides/slide56.xml"/><Relationship Id="rId100" Type="http://schemas.openxmlformats.org/officeDocument/2006/relationships/slide" Target="slides/slide55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5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5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5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5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r>
              <a:rPr kumimoji="1" lang="zh-CN" altLang="en-US" dirty="0"/>
              <a:t>主标题</a:t>
            </a:r>
            <a:endParaRPr kumimoji="1" lang="zh-CN" altLang="en-US" dirty="0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案例</a:t>
              </a:r>
              <a:endParaRPr lang="zh-CN" altLang="en-US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步骤</a:t>
              </a:r>
              <a:endParaRPr lang="zh-CN" altLang="en-US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练习</a:t>
              </a:r>
              <a:endParaRPr lang="zh-CN" altLang="en-US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互动</a:t>
              </a:r>
              <a:endParaRPr lang="zh-CN" altLang="en-US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拓展</a:t>
              </a:r>
              <a:endParaRPr lang="zh-CN" altLang="en-US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思考</a:t>
            </a:r>
            <a:endParaRPr lang="zh-CN" altLang="en-US" sz="4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总结</a:t>
              </a:r>
              <a:endParaRPr lang="zh-CN" altLang="en-US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思路</a:t>
            </a:r>
            <a:endParaRPr lang="en-US" altLang="zh-CN" sz="3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今日</a:t>
            </a:r>
            <a:endParaRPr lang="en-US" altLang="zh-CN" sz="3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作业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  <a:endParaRPr kumimoji="1" lang="zh-CN" altLang="en-US" dirty="0"/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  <a:endParaRPr kumimoji="1" lang="zh-CN" altLang="en-US" dirty="0"/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案例</a:t>
              </a:r>
              <a:endParaRPr lang="zh-CN" altLang="en-US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步骤</a:t>
              </a:r>
              <a:endParaRPr lang="zh-CN" altLang="en-US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练习</a:t>
              </a:r>
              <a:endParaRPr lang="zh-CN" altLang="en-US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互动</a:t>
              </a:r>
              <a:endParaRPr lang="zh-CN" altLang="en-US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拓展</a:t>
              </a:r>
              <a:endParaRPr lang="zh-CN" altLang="en-US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思考</a:t>
            </a:r>
            <a:endParaRPr lang="zh-CN" altLang="en-US" sz="4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总结</a:t>
              </a:r>
              <a:endParaRPr lang="zh-CN" altLang="en-US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思路</a:t>
            </a:r>
            <a:endParaRPr lang="en-US" altLang="zh-CN" sz="3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今日</a:t>
            </a:r>
            <a:endParaRPr lang="en-US" altLang="zh-CN" sz="3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作业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案例</a:t>
              </a:r>
              <a:endParaRPr lang="zh-CN" altLang="en-US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练习</a:t>
              </a:r>
              <a:endParaRPr lang="zh-CN" altLang="en-US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步骤</a:t>
              </a:r>
              <a:endParaRPr lang="zh-CN" altLang="en-US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练习</a:t>
              </a:r>
              <a:endParaRPr lang="zh-CN" altLang="en-US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互动</a:t>
              </a:r>
              <a:endParaRPr lang="zh-CN" altLang="en-US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拓展</a:t>
              </a:r>
              <a:endParaRPr lang="zh-CN" altLang="en-US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思考</a:t>
            </a:r>
            <a:endParaRPr lang="zh-CN" altLang="en-US" sz="4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总结</a:t>
              </a:r>
              <a:endParaRPr lang="zh-CN" altLang="en-US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思路</a:t>
            </a:r>
            <a:endParaRPr lang="en-US" altLang="zh-CN" sz="3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今日</a:t>
            </a:r>
            <a:endParaRPr lang="en-US" altLang="zh-CN" sz="3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作业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思考</a:t>
            </a:r>
            <a:endParaRPr lang="zh-CN" altLang="en-US" sz="4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总结</a:t>
              </a:r>
              <a:endParaRPr lang="zh-CN" altLang="en-US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案例</a:t>
              </a:r>
              <a:endParaRPr lang="zh-CN" altLang="en-US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步骤</a:t>
              </a:r>
              <a:endParaRPr lang="zh-CN" altLang="en-US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练习</a:t>
              </a:r>
              <a:endParaRPr lang="zh-CN" altLang="en-US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互动</a:t>
              </a:r>
              <a:endParaRPr lang="zh-CN" altLang="en-US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拓展</a:t>
              </a:r>
              <a:endParaRPr lang="zh-CN" altLang="en-US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思考</a:t>
            </a:r>
            <a:endParaRPr lang="zh-CN" altLang="en-US" sz="4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总结</a:t>
              </a:r>
              <a:endParaRPr lang="zh-CN" altLang="en-US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案例</a:t>
              </a:r>
              <a:endParaRPr lang="zh-CN" altLang="en-US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思路</a:t>
            </a:r>
            <a:endParaRPr lang="en-US" altLang="zh-CN" sz="3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今日</a:t>
            </a:r>
            <a:endParaRPr lang="en-US" altLang="zh-CN" sz="3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作业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5" Type="http://schemas.openxmlformats.org/officeDocument/2006/relationships/theme" Target="../theme/theme10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/Relationships>
</file>

<file path=ppt/slideMasters/_rels/slideMaster1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1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/Relationships>
</file>

<file path=ppt/slideMasters/_rels/slideMaster12.xml.rels><?xml version="1.0" encoding="UTF-8" standalone="yes"?>
<Relationships xmlns="http://schemas.openxmlformats.org/package/2006/relationships"><Relationship Id="rId5" Type="http://schemas.openxmlformats.org/officeDocument/2006/relationships/theme" Target="../theme/theme12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/Relationships>
</file>

<file path=ppt/slideMasters/_rels/slideMaster13.xml.rels><?xml version="1.0" encoding="UTF-8" standalone="yes"?>
<Relationships xmlns="http://schemas.openxmlformats.org/package/2006/relationships"><Relationship Id="rId5" Type="http://schemas.openxmlformats.org/officeDocument/2006/relationships/theme" Target="../theme/theme13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/Relationships>
</file>

<file path=ppt/slideMasters/_rels/slideMaster14.xml.rels><?xml version="1.0" encoding="UTF-8" standalone="yes"?>
<Relationships xmlns="http://schemas.openxmlformats.org/package/2006/relationships"><Relationship Id="rId5" Type="http://schemas.openxmlformats.org/officeDocument/2006/relationships/theme" Target="../theme/theme14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9.xml"/><Relationship Id="rId8" Type="http://schemas.openxmlformats.org/officeDocument/2006/relationships/slideLayout" Target="../slideLayouts/slideLayout58.xml"/><Relationship Id="rId7" Type="http://schemas.openxmlformats.org/officeDocument/2006/relationships/slideLayout" Target="../slideLayouts/slideLayout57.xml"/><Relationship Id="rId6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5.xml"/><Relationship Id="rId4" Type="http://schemas.openxmlformats.org/officeDocument/2006/relationships/slideLayout" Target="../slideLayouts/slideLayout54.xml"/><Relationship Id="rId3" Type="http://schemas.openxmlformats.org/officeDocument/2006/relationships/slideLayout" Target="../slideLayouts/slideLayout53.xml"/><Relationship Id="rId20" Type="http://schemas.openxmlformats.org/officeDocument/2006/relationships/theme" Target="../theme/theme15.xml"/><Relationship Id="rId2" Type="http://schemas.openxmlformats.org/officeDocument/2006/relationships/slideLayout" Target="../slideLayouts/slideLayout52.xml"/><Relationship Id="rId19" Type="http://schemas.openxmlformats.org/officeDocument/2006/relationships/image" Target="../media/image6.png"/><Relationship Id="rId18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1.xml"/></Relationships>
</file>

<file path=ppt/slideMasters/_rels/slideMaster16.xml.rels><?xml version="1.0" encoding="UTF-8" standalone="yes"?>
<Relationships xmlns="http://schemas.openxmlformats.org/package/2006/relationships"><Relationship Id="rId5" Type="http://schemas.openxmlformats.org/officeDocument/2006/relationships/theme" Target="../theme/theme16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/Relationships>
</file>

<file path=ppt/slideMasters/_rels/slideMaster17.xml.rels><?xml version="1.0" encoding="UTF-8" standalone="yes"?>
<Relationships xmlns="http://schemas.openxmlformats.org/package/2006/relationships"><Relationship Id="rId5" Type="http://schemas.openxmlformats.org/officeDocument/2006/relationships/theme" Target="../theme/theme17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/Relationships>
</file>

<file path=ppt/slideMasters/_rels/slideMaster18.xml.rels><?xml version="1.0" encoding="UTF-8" standalone="yes"?>
<Relationships xmlns="http://schemas.openxmlformats.org/package/2006/relationships"><Relationship Id="rId5" Type="http://schemas.openxmlformats.org/officeDocument/2006/relationships/theme" Target="../theme/theme18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/Relationships>
</file>

<file path=ppt/slideMasters/_rels/slideMaster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3.xml"/><Relationship Id="rId8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7.xml"/><Relationship Id="rId20" Type="http://schemas.openxmlformats.org/officeDocument/2006/relationships/theme" Target="../theme/theme19.xml"/><Relationship Id="rId2" Type="http://schemas.openxmlformats.org/officeDocument/2006/relationships/slideLayout" Target="../slideLayouts/slideLayout76.xml"/><Relationship Id="rId19" Type="http://schemas.openxmlformats.org/officeDocument/2006/relationships/image" Target="../media/image6.png"/><Relationship Id="rId18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1.xml"/><Relationship Id="rId16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84.xml"/><Relationship Id="rId1" Type="http://schemas.openxmlformats.org/officeDocument/2006/relationships/slideLayout" Target="../slideLayouts/slideLayout75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heme" Target="../theme/theme2.xml"/><Relationship Id="rId8" Type="http://schemas.openxmlformats.org/officeDocument/2006/relationships/slideLayout" Target="../slideLayouts/slideLayout10.xml"/><Relationship Id="rId7" Type="http://schemas.openxmlformats.org/officeDocument/2006/relationships/slideLayout" Target="../slideLayouts/slideLayout9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20.xml.rels><?xml version="1.0" encoding="UTF-8" standalone="yes"?>
<Relationships xmlns="http://schemas.openxmlformats.org/package/2006/relationships"><Relationship Id="rId5" Type="http://schemas.openxmlformats.org/officeDocument/2006/relationships/theme" Target="../theme/theme20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94.xml"/><Relationship Id="rId1" Type="http://schemas.openxmlformats.org/officeDocument/2006/relationships/slideLayout" Target="../slideLayouts/slideLayout93.xml"/></Relationships>
</file>

<file path=ppt/slideMasters/_rels/slideMaster21.xml.rels><?xml version="1.0" encoding="UTF-8" standalone="yes"?>
<Relationships xmlns="http://schemas.openxmlformats.org/package/2006/relationships"><Relationship Id="rId5" Type="http://schemas.openxmlformats.org/officeDocument/2006/relationships/theme" Target="../theme/theme21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/Relationships>
</file>

<file path=ppt/slideMasters/_rels/slideMaster2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2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/Relationships>
</file>

<file path=ppt/slideMasters/_rels/slideMaster23.xml.rels><?xml version="1.0" encoding="UTF-8" standalone="yes"?>
<Relationships xmlns="http://schemas.openxmlformats.org/package/2006/relationships"><Relationship Id="rId5" Type="http://schemas.openxmlformats.org/officeDocument/2006/relationships/theme" Target="../theme/theme23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/Relationships>
</file>

<file path=ppt/slideMasters/_rels/slideMaster24.xml.rels><?xml version="1.0" encoding="UTF-8" standalone="yes"?>
<Relationships xmlns="http://schemas.openxmlformats.org/package/2006/relationships"><Relationship Id="rId5" Type="http://schemas.openxmlformats.org/officeDocument/2006/relationships/theme" Target="../theme/theme24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/Relationships>
</file>

<file path=ppt/slideMasters/_rels/slideMaster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1.xml"/><Relationship Id="rId8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5.xml"/><Relationship Id="rId20" Type="http://schemas.openxmlformats.org/officeDocument/2006/relationships/theme" Target="../theme/theme25.xml"/><Relationship Id="rId2" Type="http://schemas.openxmlformats.org/officeDocument/2006/relationships/slideLayout" Target="../slideLayouts/slideLayout104.xml"/><Relationship Id="rId19" Type="http://schemas.openxmlformats.org/officeDocument/2006/relationships/image" Target="../media/image6.png"/><Relationship Id="rId18" Type="http://schemas.openxmlformats.org/officeDocument/2006/relationships/slideLayout" Target="../slideLayouts/slideLayout120.xml"/><Relationship Id="rId17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18.xml"/><Relationship Id="rId15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16.xml"/><Relationship Id="rId13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03.xml"/></Relationships>
</file>

<file path=ppt/slideMasters/_rels/slideMaster26.xml.rels><?xml version="1.0" encoding="UTF-8" standalone="yes"?>
<Relationships xmlns="http://schemas.openxmlformats.org/package/2006/relationships"><Relationship Id="rId5" Type="http://schemas.openxmlformats.org/officeDocument/2006/relationships/theme" Target="../theme/theme26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/Relationships>
</file>

<file path=ppt/slideMasters/_rels/slideMaster27.xml.rels><?xml version="1.0" encoding="UTF-8" standalone="yes"?>
<Relationships xmlns="http://schemas.openxmlformats.org/package/2006/relationships"><Relationship Id="rId5" Type="http://schemas.openxmlformats.org/officeDocument/2006/relationships/theme" Target="../theme/theme27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/Relationships>
</file>

<file path=ppt/slideMasters/_rels/slideMaster28.xml.rels><?xml version="1.0" encoding="UTF-8" standalone="yes"?>
<Relationships xmlns="http://schemas.openxmlformats.org/package/2006/relationships"><Relationship Id="rId5" Type="http://schemas.openxmlformats.org/officeDocument/2006/relationships/theme" Target="../theme/theme28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25.xml"/></Relationships>
</file>

<file path=ppt/slideMasters/_rels/slideMaster29.xml.rels><?xml version="1.0" encoding="UTF-8" standalone="yes"?>
<Relationships xmlns="http://schemas.openxmlformats.org/package/2006/relationships"><Relationship Id="rId5" Type="http://schemas.openxmlformats.org/officeDocument/2006/relationships/theme" Target="../theme/theme29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/Relationships>
</file>

<file path=ppt/slideMasters/_rels/slideMaster3.xml.rels><?xml version="1.0" encoding="UTF-8" standalone="yes"?>
<Relationships xmlns="http://schemas.openxmlformats.org/package/2006/relationships"><Relationship Id="rId5" Type="http://schemas.openxmlformats.org/officeDocument/2006/relationships/theme" Target="../theme/theme3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30.xml.rels><?xml version="1.0" encoding="UTF-8" standalone="yes"?>
<Relationships xmlns="http://schemas.openxmlformats.org/package/2006/relationships"><Relationship Id="rId5" Type="http://schemas.openxmlformats.org/officeDocument/2006/relationships/theme" Target="../theme/theme30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30.xml"/><Relationship Id="rId1" Type="http://schemas.openxmlformats.org/officeDocument/2006/relationships/slideLayout" Target="../slideLayouts/slideLayout129.xml"/></Relationships>
</file>

<file path=ppt/slideMasters/_rels/slideMaster31.xml.rels><?xml version="1.0" encoding="UTF-8" standalone="yes"?>
<Relationships xmlns="http://schemas.openxmlformats.org/package/2006/relationships"><Relationship Id="rId5" Type="http://schemas.openxmlformats.org/officeDocument/2006/relationships/theme" Target="../theme/theme31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32.xml"/><Relationship Id="rId1" Type="http://schemas.openxmlformats.org/officeDocument/2006/relationships/slideLayout" Target="../slideLayouts/slideLayout131.xml"/></Relationships>
</file>

<file path=ppt/slideMasters/_rels/slideMaster32.xml.rels><?xml version="1.0" encoding="UTF-8" standalone="yes"?>
<Relationships xmlns="http://schemas.openxmlformats.org/package/2006/relationships"><Relationship Id="rId5" Type="http://schemas.openxmlformats.org/officeDocument/2006/relationships/theme" Target="../theme/theme32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/Relationships>
</file>

<file path=ppt/slideMasters/_rels/slideMaster33.xml.rels><?xml version="1.0" encoding="UTF-8" standalone="yes"?>
<Relationships xmlns="http://schemas.openxmlformats.org/package/2006/relationships"><Relationship Id="rId5" Type="http://schemas.openxmlformats.org/officeDocument/2006/relationships/theme" Target="../theme/theme33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35.xml"/></Relationships>
</file>

<file path=ppt/slideMasters/_rels/slideMaster34.xml.rels><?xml version="1.0" encoding="UTF-8" standalone="yes"?>
<Relationships xmlns="http://schemas.openxmlformats.org/package/2006/relationships"><Relationship Id="rId5" Type="http://schemas.openxmlformats.org/officeDocument/2006/relationships/theme" Target="../theme/theme34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38.xml"/><Relationship Id="rId1" Type="http://schemas.openxmlformats.org/officeDocument/2006/relationships/slideLayout" Target="../slideLayouts/slideLayout137.xml"/></Relationships>
</file>

<file path=ppt/slideMasters/_rels/slideMaster35.xml.rels><?xml version="1.0" encoding="UTF-8" standalone="yes"?>
<Relationships xmlns="http://schemas.openxmlformats.org/package/2006/relationships"><Relationship Id="rId5" Type="http://schemas.openxmlformats.org/officeDocument/2006/relationships/theme" Target="../theme/theme35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39.xml"/></Relationships>
</file>

<file path=ppt/slideMasters/_rels/slideMaster36.xml.rels><?xml version="1.0" encoding="UTF-8" standalone="yes"?>
<Relationships xmlns="http://schemas.openxmlformats.org/package/2006/relationships"><Relationship Id="rId5" Type="http://schemas.openxmlformats.org/officeDocument/2006/relationships/theme" Target="../theme/theme36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42.xml"/><Relationship Id="rId1" Type="http://schemas.openxmlformats.org/officeDocument/2006/relationships/slideLayout" Target="../slideLayouts/slideLayout141.xml"/></Relationships>
</file>

<file path=ppt/slideMasters/_rels/slideMaster37.xml.rels><?xml version="1.0" encoding="UTF-8" standalone="yes"?>
<Relationships xmlns="http://schemas.openxmlformats.org/package/2006/relationships"><Relationship Id="rId5" Type="http://schemas.openxmlformats.org/officeDocument/2006/relationships/theme" Target="../theme/theme37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44.xml"/><Relationship Id="rId1" Type="http://schemas.openxmlformats.org/officeDocument/2006/relationships/slideLayout" Target="../slideLayouts/slideLayout143.xml"/></Relationships>
</file>

<file path=ppt/slideMasters/_rels/slideMaster38.xml.rels><?xml version="1.0" encoding="UTF-8" standalone="yes"?>
<Relationships xmlns="http://schemas.openxmlformats.org/package/2006/relationships"><Relationship Id="rId5" Type="http://schemas.openxmlformats.org/officeDocument/2006/relationships/theme" Target="../theme/theme38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/Relationships>
</file>

<file path=ppt/slideMasters/_rels/slideMaster39.xml.rels><?xml version="1.0" encoding="UTF-8" standalone="yes"?>
<Relationships xmlns="http://schemas.openxmlformats.org/package/2006/relationships"><Relationship Id="rId5" Type="http://schemas.openxmlformats.org/officeDocument/2006/relationships/theme" Target="../theme/theme39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47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3.xml"/></Relationships>
</file>

<file path=ppt/slideMasters/_rels/slideMaster40.xml.rels><?xml version="1.0" encoding="UTF-8" standalone="yes"?>
<Relationships xmlns="http://schemas.openxmlformats.org/package/2006/relationships"><Relationship Id="rId5" Type="http://schemas.openxmlformats.org/officeDocument/2006/relationships/theme" Target="../theme/theme40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49.xml"/></Relationships>
</file>

<file path=ppt/slideMasters/_rels/slideMaster41.xml.rels><?xml version="1.0" encoding="UTF-8" standalone="yes"?>
<Relationships xmlns="http://schemas.openxmlformats.org/package/2006/relationships"><Relationship Id="rId5" Type="http://schemas.openxmlformats.org/officeDocument/2006/relationships/theme" Target="../theme/theme41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52.xml"/><Relationship Id="rId1" Type="http://schemas.openxmlformats.org/officeDocument/2006/relationships/slideLayout" Target="../slideLayouts/slideLayout151.xml"/></Relationships>
</file>

<file path=ppt/slideMasters/_rels/slideMaster42.xml.rels><?xml version="1.0" encoding="UTF-8" standalone="yes"?>
<Relationships xmlns="http://schemas.openxmlformats.org/package/2006/relationships"><Relationship Id="rId5" Type="http://schemas.openxmlformats.org/officeDocument/2006/relationships/theme" Target="../theme/theme42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54.xml"/><Relationship Id="rId1" Type="http://schemas.openxmlformats.org/officeDocument/2006/relationships/slideLayout" Target="../slideLayouts/slideLayout153.xml"/></Relationships>
</file>

<file path=ppt/slideMasters/_rels/slideMaster43.xml.rels><?xml version="1.0" encoding="UTF-8" standalone="yes"?>
<Relationships xmlns="http://schemas.openxmlformats.org/package/2006/relationships"><Relationship Id="rId5" Type="http://schemas.openxmlformats.org/officeDocument/2006/relationships/theme" Target="../theme/theme43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8.xml"/><Relationship Id="rId22" Type="http://schemas.openxmlformats.org/officeDocument/2006/relationships/theme" Target="../theme/theme6.xml"/><Relationship Id="rId21" Type="http://schemas.openxmlformats.org/officeDocument/2006/relationships/image" Target="../media/image6.png"/><Relationship Id="rId20" Type="http://schemas.openxmlformats.org/officeDocument/2006/relationships/slideLayout" Target="../slideLayouts/slideLayout35.xml"/><Relationship Id="rId2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6.xml"/></Relationships>
</file>

<file path=ppt/slideMasters/_rels/slideMaster8.xml.rels><?xml version="1.0" encoding="UTF-8" standalone="yes"?>
<Relationships xmlns="http://schemas.openxmlformats.org/package/2006/relationships"><Relationship Id="rId5" Type="http://schemas.openxmlformats.org/officeDocument/2006/relationships/theme" Target="../theme/theme8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/Relationships>
</file>

<file path=ppt/slideMasters/_rels/slideMaster9.xml.rels><?xml version="1.0" encoding="UTF-8" standalone="yes"?>
<Relationships xmlns="http://schemas.openxmlformats.org/package/2006/relationships"><Relationship Id="rId5" Type="http://schemas.openxmlformats.org/officeDocument/2006/relationships/theme" Target="../theme/theme9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多一句没有，少一句不行，用最短时间，教会最实用的技术！</a:t>
            </a:r>
            <a:endParaRPr lang="zh-CN" altLang="en-US" sz="2100" dirty="0">
              <a:solidFill>
                <a:srgbClr val="49504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高级软件人才培训专家</a:t>
            </a:r>
            <a:endParaRPr lang="zh-CN" altLang="en-US" sz="16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多一句没有，少一句不行，用最短时间，教会最实用的技术！</a:t>
            </a:r>
            <a:endParaRPr lang="zh-CN" altLang="en-US" sz="2100" dirty="0">
              <a:solidFill>
                <a:srgbClr val="49504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高级软件人才培训专家</a:t>
            </a:r>
            <a:endParaRPr lang="zh-CN" altLang="en-US" sz="16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/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目录</a:t>
              </a:r>
              <a:endPara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宋体" panose="02010600030101010101" pitchFamily="2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cxnSp>
          <p:nvCxnSpPr>
            <p:cNvPr id="23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多一句没有，少一句不行，用最短时间，教会最实用的技术！</a:t>
            </a:r>
            <a:endParaRPr lang="zh-CN" altLang="en-US" sz="2100" dirty="0">
              <a:solidFill>
                <a:srgbClr val="49504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高级软件人才培训专家</a:t>
            </a:r>
            <a:endParaRPr lang="zh-CN" altLang="en-US" sz="16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多一句没有，少一句不行，用最短时间，教会最实用的技术！</a:t>
            </a:r>
            <a:endParaRPr lang="zh-CN" altLang="en-US" sz="2100" dirty="0">
              <a:solidFill>
                <a:srgbClr val="49504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高级软件人才培训专家</a:t>
            </a:r>
            <a:endParaRPr lang="zh-CN" altLang="en-US" sz="16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endParaRPr lang="zh-CN" altLang="en-US" sz="4200" b="1" i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宋体" panose="02010600030101010101" pitchFamily="2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1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19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42.png"/><Relationship Id="rId1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45.png"/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7" Type="http://schemas.openxmlformats.org/officeDocument/2006/relationships/image" Target="../media/image44.svg"/><Relationship Id="rId6" Type="http://schemas.openxmlformats.org/officeDocument/2006/relationships/image" Target="../media/image43.png"/><Relationship Id="rId5" Type="http://schemas.openxmlformats.org/officeDocument/2006/relationships/image" Target="../media/image45.png"/><Relationship Id="rId4" Type="http://schemas.openxmlformats.org/officeDocument/2006/relationships/image" Target="../media/image46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3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30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3" Type="http://schemas.openxmlformats.org/officeDocument/2006/relationships/tags" Target="../tags/tag2.xml"/><Relationship Id="rId2" Type="http://schemas.openxmlformats.org/officeDocument/2006/relationships/image" Target="../media/image60.png"/><Relationship Id="rId1" Type="http://schemas.openxmlformats.org/officeDocument/2006/relationships/tags" Target="../tags/tag1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34.png"/><Relationship Id="rId1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74.png"/><Relationship Id="rId1" Type="http://schemas.openxmlformats.org/officeDocument/2006/relationships/image" Target="../media/image73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8.png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73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5.xml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84.jpeg"/><Relationship Id="rId1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70.png"/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tags" Target="../tags/tag4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7" Type="http://schemas.openxmlformats.org/officeDocument/2006/relationships/image" Target="../media/image53.png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tags" Target="../tags/tag5.xml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76.png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56.png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9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96.png"/><Relationship Id="rId1" Type="http://schemas.openxmlformats.org/officeDocument/2006/relationships/image" Target="../media/image7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100.png"/><Relationship Id="rId1" Type="http://schemas.openxmlformats.org/officeDocument/2006/relationships/image" Target="../media/image101.pn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100.png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83.png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19.png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34.png"/><Relationship Id="rId2" Type="http://schemas.openxmlformats.org/officeDocument/2006/relationships/image" Target="../media/image107.png"/><Relationship Id="rId1" Type="http://schemas.openxmlformats.org/officeDocument/2006/relationships/image" Target="../media/image10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81.png"/><Relationship Id="rId1" Type="http://schemas.openxmlformats.org/officeDocument/2006/relationships/image" Target="../media/image108.pn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58.png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53.png"/><Relationship Id="rId1" Type="http://schemas.openxmlformats.org/officeDocument/2006/relationships/image" Target="../media/image11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9.xml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.xml"/><Relationship Id="rId8" Type="http://schemas.openxmlformats.org/officeDocument/2006/relationships/image" Target="../media/image117.png"/><Relationship Id="rId7" Type="http://schemas.openxmlformats.org/officeDocument/2006/relationships/image" Target="../media/image116.png"/><Relationship Id="rId6" Type="http://schemas.openxmlformats.org/officeDocument/2006/relationships/image" Target="../media/image115.png"/><Relationship Id="rId5" Type="http://schemas.openxmlformats.org/officeDocument/2006/relationships/image" Target="../media/image13.png"/><Relationship Id="rId4" Type="http://schemas.openxmlformats.org/officeDocument/2006/relationships/image" Target="../media/image114.png"/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image" Target="../media/image101.pn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121.png"/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122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.xml"/><Relationship Id="rId8" Type="http://schemas.openxmlformats.org/officeDocument/2006/relationships/image" Target="../media/image130.png"/><Relationship Id="rId7" Type="http://schemas.openxmlformats.org/officeDocument/2006/relationships/image" Target="../media/image129.png"/><Relationship Id="rId6" Type="http://schemas.openxmlformats.org/officeDocument/2006/relationships/image" Target="../media/image128.svg"/><Relationship Id="rId5" Type="http://schemas.openxmlformats.org/officeDocument/2006/relationships/image" Target="../media/image127.png"/><Relationship Id="rId4" Type="http://schemas.openxmlformats.org/officeDocument/2006/relationships/image" Target="../media/image126.png"/><Relationship Id="rId3" Type="http://schemas.openxmlformats.org/officeDocument/2006/relationships/image" Target="../media/image125.svg"/><Relationship Id="rId2" Type="http://schemas.openxmlformats.org/officeDocument/2006/relationships/image" Target="../media/image124.png"/><Relationship Id="rId1" Type="http://schemas.openxmlformats.org/officeDocument/2006/relationships/image" Target="../media/image12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132.png"/><Relationship Id="rId1" Type="http://schemas.openxmlformats.org/officeDocument/2006/relationships/image" Target="../media/image13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3.xml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image" Target="../media/image133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1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137.png"/><Relationship Id="rId1" Type="http://schemas.openxmlformats.org/officeDocument/2006/relationships/tags" Target="../tags/tag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139.svg"/><Relationship Id="rId1" Type="http://schemas.openxmlformats.org/officeDocument/2006/relationships/image" Target="../media/image138.pn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143.png"/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image" Target="../media/image140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5.xml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81.png"/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image" Target="../media/image144.png"/></Relationships>
</file>

<file path=ppt/slides/_rels/slide9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6.xml"/><Relationship Id="rId5" Type="http://schemas.openxmlformats.org/officeDocument/2006/relationships/image" Target="../media/image83.png"/><Relationship Id="rId4" Type="http://schemas.openxmlformats.org/officeDocument/2006/relationships/image" Target="../media/image150.png"/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image" Target="../media/image147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9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25500" y="2158365"/>
            <a:ext cx="10541000" cy="1158875"/>
          </a:xfrm>
        </p:spPr>
        <p:txBody>
          <a:bodyPr/>
          <a:p>
            <a:r>
              <a:rPr lang="zh-CN" altLang="en-US" sz="4400" dirty="0">
                <a:solidFill>
                  <a:srgbClr val="262626"/>
                </a:solidFill>
              </a:rPr>
              <a:t>面向对象</a:t>
            </a:r>
            <a:endParaRPr kumimoji="1" lang="zh-CN" altLang="en-US" sz="4400" dirty="0">
              <a:solidFill>
                <a:srgbClr val="262626"/>
              </a:solidFill>
            </a:endParaRPr>
          </a:p>
        </p:txBody>
      </p:sp>
      <p:pic>
        <p:nvPicPr>
          <p:cNvPr id="6" name="图片 5" descr="01 (14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6720" y="4218305"/>
            <a:ext cx="1179195" cy="11791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 descr="7b0a202020202262756c6c6574223a20227b5c2263617465676f727949645c223a31303030357d220a7d0a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初识对象</a:t>
            </a:r>
            <a:endParaRPr kumimoji="1" lang="zh-CN" sz="1600" dirty="0"/>
          </a:p>
          <a:p>
            <a:pPr algn="l"/>
            <a:r>
              <a:rPr kumimoji="1" lang="zh-CN" sz="1600" dirty="0">
                <a:solidFill>
                  <a:srgbClr val="FF0000"/>
                </a:solidFill>
                <a:sym typeface="+mn-ea"/>
              </a:rPr>
              <a:t>成员方法</a:t>
            </a:r>
            <a:endParaRPr kumimoji="1" lang="zh-CN" sz="1600" dirty="0">
              <a:solidFill>
                <a:srgbClr val="FF0000"/>
              </a:solidFill>
            </a:endParaRPr>
          </a:p>
          <a:p>
            <a:pPr algn="l"/>
            <a:r>
              <a:rPr kumimoji="1" lang="zh-CN" sz="1600" dirty="0">
                <a:sym typeface="+mn-ea"/>
              </a:rPr>
              <a:t>类和对象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构造方法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其它内置方法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封装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继承</a:t>
            </a:r>
            <a:endParaRPr kumimoji="1" lang="zh-CN" sz="1600" dirty="0">
              <a:sym typeface="+mn-ea"/>
            </a:endParaRPr>
          </a:p>
          <a:p>
            <a:pPr algn="l"/>
            <a:r>
              <a:rPr kumimoji="1" lang="zh-CN" sz="1600" dirty="0">
                <a:sym typeface="+mn-ea"/>
              </a:rPr>
              <a:t>类型注解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多态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综合案例</a:t>
            </a:r>
            <a:endParaRPr kumimoji="1" lang="zh-CN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609465" y="114300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  <a:sym typeface="+mn-ea"/>
              </a:rPr>
              <a:t>掌握类的定义和使用语法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r>
              <a:rPr lang="zh-CN" altLang="en-US">
                <a:solidFill>
                  <a:srgbClr val="FF0000"/>
                </a:solidFill>
                <a:sym typeface="+mn-ea"/>
              </a:rPr>
              <a:t>掌握成员方法的使用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r>
              <a:rPr lang="zh-CN" altLang="en-US">
                <a:solidFill>
                  <a:srgbClr val="FF0000"/>
                </a:solidFill>
              </a:rPr>
              <a:t>掌握</a:t>
            </a:r>
            <a:r>
              <a:rPr lang="en-US" altLang="zh-CN">
                <a:solidFill>
                  <a:srgbClr val="FF0000"/>
                </a:solidFill>
              </a:rPr>
              <a:t>self</a:t>
            </a:r>
            <a:r>
              <a:rPr lang="zh-CN" altLang="en-US">
                <a:solidFill>
                  <a:srgbClr val="FF0000"/>
                </a:solidFill>
              </a:rPr>
              <a:t>关键字的作用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类的定义和使用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在上一节中，我们简单了解到可以使用类去封装属性，并基于类创建出一个个的对象来使用。</a:t>
            </a:r>
            <a:endParaRPr lang="zh-CN" altLang="en-US"/>
          </a:p>
          <a:p>
            <a:r>
              <a:rPr lang="zh-CN" altLang="en-US"/>
              <a:t>现在我们来看看类的使用语法：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创建类对象的语法：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9150" y="2536825"/>
            <a:ext cx="1470660" cy="1264920"/>
          </a:xfrm>
          <a:prstGeom prst="rect">
            <a:avLst/>
          </a:prstGeom>
        </p:spPr>
      </p:pic>
      <p:sp>
        <p:nvSpPr>
          <p:cNvPr id="6" name="文本占位符 2"/>
          <p:cNvSpPr>
            <a:spLocks noGrp="1"/>
          </p:cNvSpPr>
          <p:nvPr/>
        </p:nvSpPr>
        <p:spPr>
          <a:xfrm>
            <a:off x="2290445" y="2536190"/>
            <a:ext cx="9246235" cy="346646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class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是关键字，表示要定义类了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类的属性，即定义在类中的变量（成员变量）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类的行为，即定义在类中的函数（成员方法）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4570095"/>
            <a:ext cx="1676400" cy="3429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4354195" y="5253990"/>
            <a:ext cx="2936875" cy="1217930"/>
            <a:chOff x="1330" y="8517"/>
            <a:chExt cx="4625" cy="1918"/>
          </a:xfrm>
        </p:grpSpPr>
        <p:sp>
          <p:nvSpPr>
            <p:cNvPr id="8" name="矩形 7"/>
            <p:cNvSpPr/>
            <p:nvPr/>
          </p:nvSpPr>
          <p:spPr>
            <a:xfrm>
              <a:off x="1330" y="9092"/>
              <a:ext cx="1978" cy="73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类（</a:t>
              </a:r>
              <a:r>
                <a:rPr lang="en-US" altLang="zh-CN"/>
                <a:t>class</a:t>
              </a:r>
              <a:r>
                <a:rPr lang="zh-CN" altLang="en-US"/>
                <a:t>）</a:t>
              </a:r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977" y="8517"/>
              <a:ext cx="1978" cy="73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sz="1600"/>
                <a:t>属性（数据）</a:t>
              </a:r>
              <a:endParaRPr lang="zh-CN" sz="1600"/>
            </a:p>
          </p:txBody>
        </p:sp>
        <p:sp>
          <p:nvSpPr>
            <p:cNvPr id="10" name="矩形 9"/>
            <p:cNvSpPr/>
            <p:nvPr/>
          </p:nvSpPr>
          <p:spPr>
            <a:xfrm>
              <a:off x="3977" y="9699"/>
              <a:ext cx="1978" cy="73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sz="1600"/>
                <a:t>行为（函数）</a:t>
              </a:r>
              <a:endParaRPr lang="zh-CN" sz="1600"/>
            </a:p>
          </p:txBody>
        </p:sp>
        <p:cxnSp>
          <p:nvCxnSpPr>
            <p:cNvPr id="12" name="肘形连接符 11"/>
            <p:cNvCxnSpPr>
              <a:stCxn id="8" idx="3"/>
              <a:endCxn id="9" idx="1"/>
            </p:cNvCxnSpPr>
            <p:nvPr/>
          </p:nvCxnSpPr>
          <p:spPr>
            <a:xfrm flipV="1">
              <a:off x="3308" y="8885"/>
              <a:ext cx="669" cy="575"/>
            </a:xfrm>
            <a:prstGeom prst="bentConnector3">
              <a:avLst>
                <a:gd name="adj1" fmla="val 50075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肘形连接符 12"/>
            <p:cNvCxnSpPr>
              <a:stCxn id="8" idx="3"/>
              <a:endCxn id="10" idx="1"/>
            </p:cNvCxnSpPr>
            <p:nvPr/>
          </p:nvCxnSpPr>
          <p:spPr>
            <a:xfrm>
              <a:off x="3308" y="9460"/>
              <a:ext cx="669" cy="607"/>
            </a:xfrm>
            <a:prstGeom prst="bentConnector3">
              <a:avLst>
                <a:gd name="adj1" fmla="val 50075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图片 14" descr="01 (12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8320" y="5142230"/>
            <a:ext cx="1713230" cy="1713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成员变量和成员方法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那么，什么是类的行为（方法）呢？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可以看出，类中：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不仅可以定义属性用来记录数据</a:t>
            </a:r>
            <a:endParaRPr lang="zh-CN" alt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也可以定义函数，用来记录行为</a:t>
            </a:r>
            <a:endParaRPr lang="zh-CN" altLang="en-US" sz="1200"/>
          </a:p>
          <a:p>
            <a:pPr>
              <a:buFont typeface="Arial" panose="020B0604020202020204" pitchFamily="34" charset="0"/>
            </a:pPr>
            <a:r>
              <a:rPr lang="zh-CN" altLang="en-US"/>
              <a:t>其中：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类中定义的属性（变量），我们称之为：</a:t>
            </a:r>
            <a:r>
              <a:rPr lang="zh-CN" altLang="en-US" sz="1200">
                <a:solidFill>
                  <a:srgbClr val="FF0000"/>
                </a:solidFill>
              </a:rPr>
              <a:t>成员变量</a:t>
            </a:r>
            <a:endParaRPr lang="zh-CN" alt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类中定义的行为（函数），我们称之为：</a:t>
            </a:r>
            <a:r>
              <a:rPr lang="zh-CN" altLang="en-US" sz="1200">
                <a:solidFill>
                  <a:srgbClr val="FF0000"/>
                </a:solidFill>
              </a:rPr>
              <a:t>成员方法</a:t>
            </a:r>
            <a:endParaRPr lang="zh-CN" altLang="en-US" sz="120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</a:pPr>
            <a:endParaRPr lang="zh-CN" altLang="en-US" sz="1200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4860" y="2232660"/>
            <a:ext cx="5903595" cy="11061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" y="3265170"/>
            <a:ext cx="5903595" cy="95377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455" y="2813050"/>
            <a:ext cx="5265420" cy="853440"/>
          </a:xfrm>
          <a:prstGeom prst="rect">
            <a:avLst/>
          </a:prstGeom>
        </p:spPr>
      </p:pic>
      <p:pic>
        <p:nvPicPr>
          <p:cNvPr id="12" name="图片 11" descr="01 (137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5675" y="4575810"/>
            <a:ext cx="2247265" cy="224726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516245" y="5706745"/>
            <a:ext cx="3195955" cy="58356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从今天开始，定义在类内部的函数</a:t>
            </a:r>
            <a:endParaRPr lang="zh-CN" altLang="en-US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称之为方法哦</a:t>
            </a:r>
            <a:endParaRPr lang="zh-CN" altLang="en-US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成员方法的定义语法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在类中定义成员方法和定义函数基本一致，但仍有细微区别：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可以看到，在方法定义的参数列表中，有一个：</a:t>
            </a:r>
            <a:r>
              <a:rPr lang="en-US" altLang="zh-CN"/>
              <a:t>self</a:t>
            </a:r>
            <a:r>
              <a:rPr lang="zh-CN" altLang="en-US"/>
              <a:t>关键字</a:t>
            </a:r>
            <a:endParaRPr lang="zh-CN" altLang="en-US"/>
          </a:p>
          <a:p>
            <a:r>
              <a:rPr lang="en-US" altLang="zh-CN"/>
              <a:t>self</a:t>
            </a:r>
            <a:r>
              <a:rPr lang="zh-CN" altLang="en-US"/>
              <a:t>关键字是成员方法定义的时候，</a:t>
            </a:r>
            <a:r>
              <a:rPr lang="zh-CN" altLang="en-US">
                <a:solidFill>
                  <a:srgbClr val="FF0000"/>
                </a:solidFill>
              </a:rPr>
              <a:t>必须填写</a:t>
            </a:r>
            <a:r>
              <a:rPr lang="zh-CN" altLang="en-US"/>
              <a:t>的。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它用来表示类对象自身的意思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当我们使用类对象调用方法的是，</a:t>
            </a:r>
            <a:r>
              <a:rPr lang="en-US" altLang="zh-CN"/>
              <a:t>self</a:t>
            </a:r>
            <a:r>
              <a:rPr lang="zh-CN" altLang="en-US"/>
              <a:t>会自动被</a:t>
            </a:r>
            <a:r>
              <a:rPr lang="en-US" altLang="zh-CN"/>
              <a:t>python</a:t>
            </a:r>
            <a:r>
              <a:rPr lang="zh-CN" altLang="en-US"/>
              <a:t>传入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在方法内部，想要访问类的成员变量，必须使用</a:t>
            </a:r>
            <a:r>
              <a:rPr lang="en-US" altLang="zh-CN">
                <a:solidFill>
                  <a:srgbClr val="FF0000"/>
                </a:solidFill>
              </a:rPr>
              <a:t>self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035" y="2127885"/>
            <a:ext cx="4396740" cy="5943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35" y="5120640"/>
            <a:ext cx="4541520" cy="617220"/>
          </a:xfrm>
          <a:prstGeom prst="rect">
            <a:avLst/>
          </a:prstGeom>
        </p:spPr>
      </p:pic>
      <p:pic>
        <p:nvPicPr>
          <p:cNvPr id="6" name="图片 5" descr="01 (119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8570" y="4568825"/>
            <a:ext cx="2379980" cy="2379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注意事项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self</a:t>
            </a:r>
            <a:r>
              <a:rPr lang="zh-CN" altLang="en-US"/>
              <a:t>关键字，尽管在参数列表中，但是传参的时候可以忽略它。</a:t>
            </a:r>
            <a:endParaRPr lang="zh-CN" altLang="en-US"/>
          </a:p>
          <a:p>
            <a:r>
              <a:rPr lang="zh-CN" altLang="en-US"/>
              <a:t>如：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可以看到，在传入参数的时候，</a:t>
            </a:r>
            <a:r>
              <a:rPr lang="en-US" altLang="zh-CN"/>
              <a:t>self</a:t>
            </a:r>
            <a:r>
              <a:rPr lang="zh-CN" altLang="en-US"/>
              <a:t>是透明的，可以不用理会它。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005" y="2499360"/>
            <a:ext cx="4314825" cy="25336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类是由哪两部分组成呢？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类的属性，称之为：成员变量</a:t>
            </a:r>
            <a:endParaRPr lang="zh-CN" alt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类的行为，称之为：成员方法</a:t>
            </a:r>
            <a:endParaRPr lang="zh-CN" altLang="en-US" sz="120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/>
              <a:t>注意：函数是写在类外的，定义在类内部，我们都称之为方法哦</a:t>
            </a:r>
            <a:endParaRPr lang="zh-CN" altLang="en-US" sz="120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2. </a:t>
            </a:r>
            <a:r>
              <a:rPr lang="zh-CN" altLang="en-US"/>
              <a:t>类和成员方法的定义语法</a:t>
            </a:r>
            <a:endParaRPr lang="zh-CN" altLang="en-US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3. self</a:t>
            </a:r>
            <a:r>
              <a:rPr lang="zh-CN" altLang="en-US"/>
              <a:t>的作用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表示类对象本身的意思</a:t>
            </a:r>
            <a:endParaRPr lang="zh-CN" alt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只有通过</a:t>
            </a:r>
            <a:r>
              <a:rPr lang="en-US" altLang="zh-CN" sz="1200"/>
              <a:t>self</a:t>
            </a:r>
            <a:r>
              <a:rPr lang="zh-CN" altLang="en-US" sz="1200"/>
              <a:t>，成员方法才能访问类的成员变量</a:t>
            </a:r>
            <a:endParaRPr lang="zh-CN" alt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self</a:t>
            </a:r>
            <a:r>
              <a:rPr lang="zh-CN" altLang="en-US" sz="1200"/>
              <a:t>出现在形参列表中，但是不占用参数位置，无需理会</a:t>
            </a:r>
            <a:endParaRPr lang="zh-CN" altLang="en-US" sz="12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28590" y="3373120"/>
            <a:ext cx="2540635" cy="14871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 descr="7b0a202020202262756c6c6574223a20227b5c2263617465676f727949645c223a31303030357d220a7d0a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初识对象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成员方法</a:t>
            </a:r>
            <a:endParaRPr kumimoji="1" lang="zh-CN" sz="1600" dirty="0"/>
          </a:p>
          <a:p>
            <a:pPr algn="l"/>
            <a:r>
              <a:rPr kumimoji="1" lang="zh-CN" sz="1600" dirty="0">
                <a:solidFill>
                  <a:srgbClr val="FF0000"/>
                </a:solidFill>
                <a:sym typeface="+mn-ea"/>
              </a:rPr>
              <a:t>类和对象</a:t>
            </a:r>
            <a:endParaRPr kumimoji="1" lang="zh-CN" sz="1600" dirty="0">
              <a:solidFill>
                <a:srgbClr val="FF0000"/>
              </a:solidFill>
            </a:endParaRPr>
          </a:p>
          <a:p>
            <a:pPr algn="l"/>
            <a:r>
              <a:rPr kumimoji="1" lang="zh-CN" sz="1600" dirty="0">
                <a:sym typeface="+mn-ea"/>
              </a:rPr>
              <a:t>构造方法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其它内置方法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封装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继承</a:t>
            </a:r>
            <a:endParaRPr kumimoji="1" lang="zh-CN" sz="1600" dirty="0">
              <a:sym typeface="+mn-ea"/>
            </a:endParaRPr>
          </a:p>
          <a:p>
            <a:pPr algn="l"/>
            <a:r>
              <a:rPr kumimoji="1" lang="zh-CN" sz="1600" dirty="0">
                <a:sym typeface="+mn-ea"/>
              </a:rPr>
              <a:t>类型注解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多态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综合案例</a:t>
            </a:r>
            <a:endParaRPr kumimoji="1" lang="zh-CN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170307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掌握使用类描述现实世界事物的思想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掌握类和对象的关系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理解什么是面向对象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现实世界的事物和类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565" y="4566920"/>
            <a:ext cx="10748010" cy="1719580"/>
          </a:xfrm>
        </p:spPr>
        <p:txBody>
          <a:bodyPr/>
          <a:p>
            <a:pPr marL="0" indent="0">
              <a:buNone/>
            </a:pPr>
            <a:r>
              <a:rPr>
                <a:solidFill>
                  <a:schemeClr val="tx1">
                    <a:lumMod val="50000"/>
                    <a:lumOff val="50000"/>
                  </a:schemeClr>
                </a:solidFill>
              </a:rPr>
              <a:t>现实世界的事物也有属性和行为，类也有属性和行为。</a:t>
            </a:r>
            <a:endParaRPr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r>
              <a:rPr>
                <a:solidFill>
                  <a:schemeClr val="tx1">
                    <a:lumMod val="50000"/>
                    <a:lumOff val="50000"/>
                  </a:schemeClr>
                </a:solidFill>
              </a:rPr>
              <a:t>使用程序中的类，可以完美的描述现实世界的事物</a:t>
            </a:r>
            <a:endParaRPr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图片 9" descr="01 (4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95305" y="4859655"/>
            <a:ext cx="1874520" cy="18745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145" y="2291715"/>
            <a:ext cx="7817485" cy="22745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5" y="1457325"/>
            <a:ext cx="3070860" cy="1760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 descr="7b0a202020202262756c6c6574223a20227b5c2263617465676f727949645c223a31303030357d220a7d0a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>
                <a:solidFill>
                  <a:srgbClr val="FF0000"/>
                </a:solidFill>
                <a:sym typeface="+mn-ea"/>
              </a:rPr>
              <a:t>初识对象</a:t>
            </a:r>
            <a:endParaRPr kumimoji="1" lang="zh-CN" sz="1600" dirty="0">
              <a:solidFill>
                <a:srgbClr val="FF0000"/>
              </a:solidFill>
            </a:endParaRPr>
          </a:p>
          <a:p>
            <a:pPr algn="l"/>
            <a:r>
              <a:rPr kumimoji="1" lang="zh-CN" sz="1600" dirty="0">
                <a:sym typeface="+mn-ea"/>
              </a:rPr>
              <a:t>成员方法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类和对象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构造方法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其它内置方法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封装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继承</a:t>
            </a:r>
            <a:endParaRPr kumimoji="1" lang="zh-CN" sz="1600" dirty="0">
              <a:sym typeface="+mn-ea"/>
            </a:endParaRPr>
          </a:p>
          <a:p>
            <a:pPr algn="l"/>
            <a:r>
              <a:rPr kumimoji="1" lang="zh-CN" sz="1600" dirty="0">
                <a:sym typeface="+mn-ea"/>
              </a:rPr>
              <a:t>类型注解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多态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综合案例</a:t>
            </a:r>
            <a:endParaRPr kumimoji="1" lang="zh-CN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609465" y="61912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类和对象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pPr marL="0" indent="0">
              <a:buNone/>
            </a:pPr>
            <a:r>
              <a:t>基于类创建对象的语法</a:t>
            </a:r>
            <a:r>
              <a:rPr lang="en-US" altLang="zh-CN"/>
              <a:t>:</a:t>
            </a:r>
            <a:endParaRPr lang="en-US" altLang="zh-CN"/>
          </a:p>
          <a:p>
            <a:pPr marL="0" indent="0">
              <a:buNone/>
            </a:pPr>
            <a:r>
              <a:rPr>
                <a:solidFill>
                  <a:srgbClr val="FF0000"/>
                </a:solidFill>
              </a:rPr>
              <a:t>为什么非要创建对象才能使用呢？</a:t>
            </a:r>
            <a:endParaRPr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 algn="ctr">
              <a:buNone/>
            </a:pPr>
            <a:r>
              <a:rPr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类只是一种程序内的</a:t>
            </a:r>
            <a:r>
              <a:rPr lang="en-US" altLang="zh-CN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“</a:t>
            </a:r>
            <a:r>
              <a:rPr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设计图纸</a:t>
            </a:r>
            <a:r>
              <a:rPr lang="en-US" altLang="zh-CN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”</a:t>
            </a:r>
            <a:r>
              <a:rPr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，需要基于图纸生产实体（对象），才能正常工作</a:t>
            </a:r>
            <a:endParaRPr sz="20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  <a:p>
            <a:pPr marL="0" indent="0" algn="ctr">
              <a:buNone/>
            </a:pPr>
            <a:r>
              <a:rPr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这种套路，称之为：面向对象编程</a:t>
            </a:r>
            <a:endParaRPr lang="en-US" altLang="zh-CN" sz="20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10" name="图片 9" descr="01 (4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95305" y="4859655"/>
            <a:ext cx="1874520" cy="18745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880" y="1728470"/>
            <a:ext cx="2028190" cy="328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使用类和对象描述现实</a:t>
            </a:r>
            <a:r>
              <a:t>事物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452800"/>
            <a:ext cx="10698800" cy="4219575"/>
          </a:xfrm>
        </p:spPr>
        <p:txBody>
          <a:bodyPr/>
          <a:p>
            <a:r>
              <a:rPr lang="zh-CN" altLang="en-US">
                <a:solidFill>
                  <a:schemeClr val="tx1"/>
                </a:solidFill>
              </a:rPr>
              <a:t>在现实中，生产事物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2" name="图片 11" descr="01 (119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35260" y="4731385"/>
            <a:ext cx="2190750" cy="2190750"/>
          </a:xfrm>
          <a:prstGeom prst="rect">
            <a:avLst/>
          </a:prstGeom>
        </p:spPr>
      </p:pic>
      <p:pic>
        <p:nvPicPr>
          <p:cNvPr id="33" name="图片 32" descr="32313539383633303b32313539383632393bc4d6d6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2605" y="2336800"/>
            <a:ext cx="949960" cy="949960"/>
          </a:xfrm>
          <a:prstGeom prst="rect">
            <a:avLst/>
          </a:prstGeom>
        </p:spPr>
      </p:pic>
      <p:pic>
        <p:nvPicPr>
          <p:cNvPr id="34" name="图片 33" descr="32313539383633303b32313539383632393bc4d6d6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73260" y="2336800"/>
            <a:ext cx="949960" cy="949960"/>
          </a:xfrm>
          <a:prstGeom prst="rect">
            <a:avLst/>
          </a:prstGeom>
        </p:spPr>
      </p:pic>
      <p:sp>
        <p:nvSpPr>
          <p:cNvPr id="37" name="文本占位符 1"/>
          <p:cNvSpPr>
            <a:spLocks noGrp="1"/>
          </p:cNvSpPr>
          <p:nvPr/>
        </p:nvSpPr>
        <p:spPr>
          <a:xfrm>
            <a:off x="1273175" y="5018405"/>
            <a:ext cx="3335020" cy="423545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219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6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宋体" panose="02010600030101010101" pitchFamily="2" charset="-122"/>
              </a:rPr>
              <a:t>设计图纸</a:t>
            </a:r>
            <a:endParaRPr lang="zh-CN" altLang="en-US" sz="160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宋体" panose="02010600030101010101" pitchFamily="2" charset="-122"/>
            </a:endParaRPr>
          </a:p>
        </p:txBody>
      </p:sp>
      <p:sp>
        <p:nvSpPr>
          <p:cNvPr id="38" name="文本占位符 1"/>
          <p:cNvSpPr>
            <a:spLocks noGrp="1"/>
          </p:cNvSpPr>
          <p:nvPr/>
        </p:nvSpPr>
        <p:spPr>
          <a:xfrm>
            <a:off x="6950710" y="5015865"/>
            <a:ext cx="3335020" cy="423545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219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6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宋体" panose="02010600030101010101" pitchFamily="2" charset="-122"/>
              </a:rPr>
              <a:t>生产实体</a:t>
            </a:r>
            <a:endParaRPr lang="zh-CN" altLang="en-US" sz="160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宋体" panose="02010600030101010101" pitchFamily="2" charset="-122"/>
            </a:endParaRPr>
          </a:p>
        </p:txBody>
      </p:sp>
      <p:sp>
        <p:nvSpPr>
          <p:cNvPr id="39" name="燕尾形箭头 38"/>
          <p:cNvSpPr/>
          <p:nvPr/>
        </p:nvSpPr>
        <p:spPr>
          <a:xfrm>
            <a:off x="5170170" y="3458210"/>
            <a:ext cx="1217295" cy="403860"/>
          </a:xfrm>
          <a:prstGeom prst="notched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4"/>
          <a:srcRect l="5734" b="10512"/>
          <a:stretch>
            <a:fillRect/>
          </a:stretch>
        </p:blipFill>
        <p:spPr>
          <a:xfrm>
            <a:off x="710565" y="2106295"/>
            <a:ext cx="4459605" cy="2912110"/>
          </a:xfrm>
          <a:prstGeom prst="rect">
            <a:avLst/>
          </a:prstGeom>
        </p:spPr>
      </p:pic>
      <p:pic>
        <p:nvPicPr>
          <p:cNvPr id="45" name="图片 44" descr="32313539383633303b32313539383632393bc4d6d6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1950" y="3660140"/>
            <a:ext cx="949960" cy="949960"/>
          </a:xfrm>
          <a:prstGeom prst="rect">
            <a:avLst/>
          </a:prstGeom>
        </p:spPr>
      </p:pic>
      <p:pic>
        <p:nvPicPr>
          <p:cNvPr id="46" name="图片 45" descr="32313539383633303b32313539383632393bc4d6d6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2605" y="3669665"/>
            <a:ext cx="949960" cy="949960"/>
          </a:xfrm>
          <a:prstGeom prst="rect">
            <a:avLst/>
          </a:prstGeom>
        </p:spPr>
      </p:pic>
      <p:pic>
        <p:nvPicPr>
          <p:cNvPr id="47" name="图片 46" descr="32313539383633303b32313539383632393bc4d6d6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73260" y="3669665"/>
            <a:ext cx="949960" cy="949960"/>
          </a:xfrm>
          <a:prstGeom prst="rect">
            <a:avLst/>
          </a:prstGeom>
        </p:spPr>
      </p:pic>
      <p:grpSp>
        <p:nvGrpSpPr>
          <p:cNvPr id="54" name="组合 53"/>
          <p:cNvGrpSpPr/>
          <p:nvPr/>
        </p:nvGrpSpPr>
        <p:grpSpPr>
          <a:xfrm>
            <a:off x="6711950" y="2327275"/>
            <a:ext cx="949960" cy="1168400"/>
            <a:chOff x="10570" y="3665"/>
            <a:chExt cx="1496" cy="1840"/>
          </a:xfrm>
        </p:grpSpPr>
        <p:pic>
          <p:nvPicPr>
            <p:cNvPr id="32" name="图片 31" descr="32313539383633303b32313539383632393bc4d6d6d3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570" y="3665"/>
              <a:ext cx="1496" cy="1496"/>
            </a:xfrm>
            <a:prstGeom prst="rect">
              <a:avLst/>
            </a:prstGeom>
          </p:spPr>
        </p:pic>
        <p:sp>
          <p:nvSpPr>
            <p:cNvPr id="48" name="文本框 47"/>
            <p:cNvSpPr txBox="1"/>
            <p:nvPr/>
          </p:nvSpPr>
          <p:spPr>
            <a:xfrm>
              <a:off x="10594" y="5107"/>
              <a:ext cx="1434" cy="3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编号</a:t>
              </a: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003032</a:t>
              </a:r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8162290" y="3242945"/>
            <a:ext cx="910590" cy="25273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编号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003033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9597390" y="3242945"/>
            <a:ext cx="910590" cy="25273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编号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003034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727825" y="4619625"/>
            <a:ext cx="910590" cy="25273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编号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003035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8162290" y="4610100"/>
            <a:ext cx="910590" cy="25273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编号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003036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9596755" y="4610100"/>
            <a:ext cx="910590" cy="25273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编号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003037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44590" y="2848610"/>
            <a:ext cx="2946400" cy="176530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在程序中通过类来描述</a:t>
            </a:r>
          </a:p>
        </p:txBody>
      </p:sp>
      <p:sp>
        <p:nvSpPr>
          <p:cNvPr id="15" name="圆角矩形标注 14"/>
          <p:cNvSpPr/>
          <p:nvPr/>
        </p:nvSpPr>
        <p:spPr>
          <a:xfrm>
            <a:off x="3290570" y="2771775"/>
            <a:ext cx="1805305" cy="930275"/>
          </a:xfrm>
          <a:prstGeom prst="wedgeRoundRectCallout">
            <a:avLst>
              <a:gd name="adj1" fmla="val -73688"/>
              <a:gd name="adj2" fmla="val 21500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600" b="1">
                <a:latin typeface="纤黑体" panose="02000000000000000000" charset="-122"/>
                <a:ea typeface="纤黑体" panose="02000000000000000000" charset="-122"/>
              </a:rPr>
              <a:t>属性：</a:t>
            </a:r>
            <a:endParaRPr lang="zh-CN" altLang="en-US" sz="1600" b="1">
              <a:latin typeface="纤黑体" panose="02000000000000000000" charset="-122"/>
              <a:ea typeface="纤黑体" panose="02000000000000000000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600" b="1">
                <a:latin typeface="纤黑体" panose="02000000000000000000" charset="-122"/>
                <a:ea typeface="纤黑体" panose="02000000000000000000" charset="-122"/>
              </a:rPr>
              <a:t>序列号</a:t>
            </a:r>
            <a:endParaRPr lang="zh-CN" altLang="en-US" sz="1600" b="1">
              <a:latin typeface="纤黑体" panose="02000000000000000000" charset="-122"/>
              <a:ea typeface="纤黑体" panose="02000000000000000000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600" b="1">
                <a:latin typeface="纤黑体" panose="02000000000000000000" charset="-122"/>
                <a:ea typeface="纤黑体" panose="02000000000000000000" charset="-122"/>
              </a:rPr>
              <a:t>价格</a:t>
            </a:r>
            <a:endParaRPr lang="zh-CN" altLang="en-US" sz="1600" b="1"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16" name="圆角矩形标注 15"/>
          <p:cNvSpPr/>
          <p:nvPr/>
        </p:nvSpPr>
        <p:spPr>
          <a:xfrm>
            <a:off x="3290570" y="3937635"/>
            <a:ext cx="1805305" cy="930275"/>
          </a:xfrm>
          <a:prstGeom prst="wedgeRoundRectCallout">
            <a:avLst>
              <a:gd name="adj1" fmla="val -76521"/>
              <a:gd name="adj2" fmla="val -37508"/>
              <a:gd name="adj3" fmla="val 16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600" b="1">
                <a:latin typeface="纤黑体" panose="02000000000000000000" charset="-122"/>
                <a:ea typeface="纤黑体" panose="02000000000000000000" charset="-122"/>
              </a:rPr>
              <a:t>行为：</a:t>
            </a:r>
            <a:endParaRPr lang="zh-CN" altLang="en-US" sz="1600" b="1">
              <a:latin typeface="纤黑体" panose="02000000000000000000" charset="-122"/>
              <a:ea typeface="纤黑体" panose="02000000000000000000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600" b="1">
                <a:latin typeface="纤黑体" panose="02000000000000000000" charset="-122"/>
                <a:ea typeface="纤黑体" panose="02000000000000000000" charset="-122"/>
              </a:rPr>
              <a:t>响铃</a:t>
            </a:r>
            <a:endParaRPr lang="zh-CN" altLang="en-US" sz="1600" b="1"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243955" y="3028315"/>
            <a:ext cx="2947035" cy="51435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右箭头 6"/>
          <p:cNvSpPr/>
          <p:nvPr/>
        </p:nvSpPr>
        <p:spPr>
          <a:xfrm>
            <a:off x="5215255" y="3195955"/>
            <a:ext cx="908685" cy="13906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5215255" y="4333240"/>
            <a:ext cx="919480" cy="13906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244590" y="3937635"/>
            <a:ext cx="2946400" cy="67627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" name="图片 10" descr="01 (15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0521315" y="5430520"/>
            <a:ext cx="1510030" cy="151003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3"/>
          <a:srcRect l="5734" r="32111" b="10512"/>
          <a:stretch>
            <a:fillRect/>
          </a:stretch>
        </p:blipFill>
        <p:spPr>
          <a:xfrm>
            <a:off x="795655" y="2848610"/>
            <a:ext cx="1964055" cy="19456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2430" y="4071620"/>
            <a:ext cx="3708400" cy="11645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050" y="1605915"/>
            <a:ext cx="3686175" cy="126619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基于类创建对象</a:t>
            </a:r>
            <a:endParaRPr lang="zh-CN" altLang="en-US"/>
          </a:p>
        </p:txBody>
      </p:sp>
      <p:pic>
        <p:nvPicPr>
          <p:cNvPr id="13" name="图片 12" descr="01 (108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4260" y="5522595"/>
            <a:ext cx="1100455" cy="110045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930" y="2631440"/>
            <a:ext cx="2946400" cy="17653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rcRect l="5734" r="32111" b="10512"/>
          <a:stretch>
            <a:fillRect/>
          </a:stretch>
        </p:blipFill>
        <p:spPr>
          <a:xfrm>
            <a:off x="4077335" y="3119120"/>
            <a:ext cx="797560" cy="789940"/>
          </a:xfrm>
          <a:prstGeom prst="rect">
            <a:avLst/>
          </a:prstGeom>
        </p:spPr>
      </p:pic>
      <p:grpSp>
        <p:nvGrpSpPr>
          <p:cNvPr id="54" name="组合 53"/>
          <p:cNvGrpSpPr/>
          <p:nvPr/>
        </p:nvGrpSpPr>
        <p:grpSpPr>
          <a:xfrm>
            <a:off x="6761480" y="1681480"/>
            <a:ext cx="949960" cy="1168400"/>
            <a:chOff x="10570" y="3665"/>
            <a:chExt cx="1496" cy="1840"/>
          </a:xfrm>
        </p:grpSpPr>
        <p:pic>
          <p:nvPicPr>
            <p:cNvPr id="32" name="图片 31" descr="32313539383633303b32313539383632393bc4d6d6d3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570" y="3665"/>
              <a:ext cx="1496" cy="1496"/>
            </a:xfrm>
            <a:prstGeom prst="rect">
              <a:avLst/>
            </a:prstGeom>
          </p:spPr>
        </p:pic>
        <p:sp>
          <p:nvSpPr>
            <p:cNvPr id="48" name="文本框 47"/>
            <p:cNvSpPr txBox="1"/>
            <p:nvPr/>
          </p:nvSpPr>
          <p:spPr>
            <a:xfrm>
              <a:off x="10903" y="5107"/>
              <a:ext cx="829" cy="3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编号</a:t>
              </a: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1</a:t>
              </a:r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761480" y="4029710"/>
            <a:ext cx="949960" cy="1168400"/>
            <a:chOff x="10570" y="3665"/>
            <a:chExt cx="1496" cy="1840"/>
          </a:xfrm>
        </p:grpSpPr>
        <p:pic>
          <p:nvPicPr>
            <p:cNvPr id="27" name="图片 26" descr="32313539383633303b32313539383632393bc4d6d6d3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570" y="3665"/>
              <a:ext cx="1496" cy="1496"/>
            </a:xfrm>
            <a:prstGeom prst="rect">
              <a:avLst/>
            </a:prstGeom>
          </p:spPr>
        </p:pic>
        <p:sp>
          <p:nvSpPr>
            <p:cNvPr id="28" name="文本框 27"/>
            <p:cNvSpPr txBox="1"/>
            <p:nvPr/>
          </p:nvSpPr>
          <p:spPr>
            <a:xfrm>
              <a:off x="10903" y="5107"/>
              <a:ext cx="829" cy="3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编号</a:t>
              </a: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2</a:t>
              </a:r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8001000" y="1560830"/>
            <a:ext cx="3705225" cy="284480"/>
          </a:xfrm>
          <a:prstGeom prst="rect">
            <a:avLst/>
          </a:prstGeom>
          <a:noFill/>
          <a:ln w="12700" cmpd="sng">
            <a:solidFill>
              <a:srgbClr val="B7000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r"/>
            <a:r>
              <a:rPr lang="zh-CN" altLang="en-US" sz="14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基于类创建对象</a:t>
            </a:r>
            <a:endParaRPr lang="zh-CN" altLang="en-US" sz="140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001000" y="1972310"/>
            <a:ext cx="3705225" cy="960755"/>
          </a:xfrm>
          <a:prstGeom prst="rect">
            <a:avLst/>
          </a:prstGeom>
          <a:noFill/>
          <a:ln w="12700" cmpd="sng">
            <a:solidFill>
              <a:srgbClr val="B6020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r">
              <a:lnSpc>
                <a:spcPct val="110000"/>
              </a:lnSpc>
            </a:pPr>
            <a:endParaRPr lang="zh-CN" altLang="en-US" sz="140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algn="r">
              <a:lnSpc>
                <a:spcPct val="110000"/>
              </a:lnSpc>
            </a:pPr>
            <a:endParaRPr lang="zh-CN" altLang="en-US" sz="140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algn="r">
              <a:lnSpc>
                <a:spcPct val="110000"/>
              </a:lnSpc>
            </a:pPr>
            <a:r>
              <a:rPr lang="zh-CN" altLang="en-US" sz="14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使用对象的属性和行为</a:t>
            </a:r>
            <a:endParaRPr lang="zh-CN" altLang="en-US" sz="140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001635" y="4023360"/>
            <a:ext cx="3705225" cy="284480"/>
          </a:xfrm>
          <a:prstGeom prst="rect">
            <a:avLst/>
          </a:prstGeom>
          <a:noFill/>
          <a:ln w="12700" cmpd="sng">
            <a:solidFill>
              <a:srgbClr val="B7000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r"/>
            <a:r>
              <a:rPr lang="zh-CN" altLang="en-US" sz="14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基于类创建对象</a:t>
            </a:r>
            <a:endParaRPr lang="zh-CN" altLang="en-US" sz="140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001635" y="4434840"/>
            <a:ext cx="3705225" cy="960755"/>
          </a:xfrm>
          <a:prstGeom prst="rect">
            <a:avLst/>
          </a:prstGeom>
          <a:noFill/>
          <a:ln w="12700" cmpd="sng">
            <a:solidFill>
              <a:srgbClr val="B6020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r">
              <a:lnSpc>
                <a:spcPct val="110000"/>
              </a:lnSpc>
            </a:pPr>
            <a:endParaRPr lang="zh-CN" altLang="en-US" sz="140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algn="r">
              <a:lnSpc>
                <a:spcPct val="110000"/>
              </a:lnSpc>
            </a:pPr>
            <a:endParaRPr lang="zh-CN" altLang="en-US" sz="140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algn="r">
              <a:lnSpc>
                <a:spcPct val="110000"/>
              </a:lnSpc>
            </a:pPr>
            <a:r>
              <a:rPr lang="zh-CN" altLang="en-US" sz="14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使用对象的属性和行为</a:t>
            </a:r>
            <a:endParaRPr lang="zh-CN" altLang="en-US" sz="140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42" name="左箭头 41"/>
          <p:cNvSpPr/>
          <p:nvPr/>
        </p:nvSpPr>
        <p:spPr>
          <a:xfrm rot="8580000">
            <a:off x="5365115" y="2653030"/>
            <a:ext cx="681355" cy="290195"/>
          </a:xfrm>
          <a:prstGeom prst="lef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左箭头 42"/>
          <p:cNvSpPr/>
          <p:nvPr/>
        </p:nvSpPr>
        <p:spPr>
          <a:xfrm rot="13080000">
            <a:off x="5366385" y="3838575"/>
            <a:ext cx="681355" cy="290195"/>
          </a:xfrm>
          <a:prstGeom prst="lef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863850" y="5522595"/>
            <a:ext cx="6463665" cy="82994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这就是面向对象编程：</a:t>
            </a:r>
            <a:endParaRPr lang="zh-CN" altLang="en-US" sz="24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设计类，基于类创建对象，由对象做具体的工作</a:t>
            </a:r>
            <a:endParaRPr lang="zh-CN" altLang="en-US" sz="24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现实世界的事物由什么组成？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属性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行为</a:t>
            </a:r>
            <a:endParaRPr lang="zh-CN" altLang="en-US" sz="140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/>
              <a:t>类也可以包含属性和行为，所以使用类描述现实世界事物是非常合适的</a:t>
            </a:r>
            <a:endParaRPr lang="zh-CN" altLang="en-US" sz="140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2. </a:t>
            </a:r>
            <a:r>
              <a:rPr lang="zh-CN" altLang="en-US"/>
              <a:t>类和对象的关系是什么？</a:t>
            </a:r>
            <a:endParaRPr lang="zh-CN" alt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/>
              <a:t>类是程序中的</a:t>
            </a:r>
            <a:r>
              <a:rPr lang="en-US" altLang="zh-CN" sz="1400"/>
              <a:t>“</a:t>
            </a:r>
            <a:r>
              <a:rPr lang="zh-CN" altLang="en-US" sz="1400"/>
              <a:t>设计图纸</a:t>
            </a:r>
            <a:r>
              <a:rPr lang="en-US" altLang="zh-CN" sz="1400"/>
              <a:t>”</a:t>
            </a:r>
            <a:endParaRPr lang="en-US" altLang="zh-CN" sz="140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/>
              <a:t>对象是基于图纸生产的具体实体</a:t>
            </a:r>
            <a:endParaRPr lang="zh-CN" altLang="en-US" sz="1400"/>
          </a:p>
          <a:p>
            <a:pPr marL="0" algn="l">
              <a:buFont typeface="Arial" panose="020B0604020202020204" pitchFamily="34" charset="0"/>
              <a:buNone/>
            </a:pPr>
            <a:r>
              <a:rPr lang="zh-CN" altLang="en-US" sz="1800"/>
              <a:t>3. 什么是面向对象编程？</a:t>
            </a:r>
            <a:endParaRPr lang="zh-CN" altLang="en-US" sz="180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/>
              <a:t>面向对象编程就是，使用对象进行编程。</a:t>
            </a:r>
            <a:endParaRPr lang="zh-CN" altLang="en-US" sz="140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/>
              <a:t>即，设计类，基于类创建对象，并</a:t>
            </a:r>
            <a:r>
              <a:rPr lang="zh-CN" altLang="en-US" sz="1400">
                <a:solidFill>
                  <a:srgbClr val="FF0000"/>
                </a:solidFill>
              </a:rPr>
              <a:t>使用对象来完成具体的工作</a:t>
            </a:r>
            <a:endParaRPr lang="zh-CN" altLang="en-US" sz="1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 descr="7b0a202020202262756c6c6574223a20227b5c2263617465676f727949645c223a31303030357d220a7d0a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初识对象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成员方法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类和对象</a:t>
            </a:r>
            <a:endParaRPr kumimoji="1" lang="zh-CN" sz="1600" dirty="0"/>
          </a:p>
          <a:p>
            <a:pPr algn="l"/>
            <a:r>
              <a:rPr kumimoji="1" lang="zh-CN" sz="1600" dirty="0">
                <a:solidFill>
                  <a:srgbClr val="FF0000"/>
                </a:solidFill>
                <a:sym typeface="+mn-ea"/>
              </a:rPr>
              <a:t>构造方法</a:t>
            </a:r>
            <a:endParaRPr kumimoji="1" lang="zh-CN" sz="1600" dirty="0">
              <a:solidFill>
                <a:srgbClr val="FF0000"/>
              </a:solidFill>
            </a:endParaRPr>
          </a:p>
          <a:p>
            <a:pPr algn="l"/>
            <a:r>
              <a:rPr kumimoji="1" lang="zh-CN" sz="1600" dirty="0">
                <a:sym typeface="+mn-ea"/>
              </a:rPr>
              <a:t>其它内置方法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封装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继承</a:t>
            </a:r>
            <a:endParaRPr kumimoji="1" lang="zh-CN" sz="1600" dirty="0">
              <a:sym typeface="+mn-ea"/>
            </a:endParaRPr>
          </a:p>
          <a:p>
            <a:pPr algn="l"/>
            <a:r>
              <a:rPr kumimoji="1" lang="zh-CN" sz="1600" dirty="0">
                <a:sym typeface="+mn-ea"/>
              </a:rPr>
              <a:t>类型注解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多态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综合案例</a:t>
            </a:r>
            <a:endParaRPr kumimoji="1" lang="zh-CN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222948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掌握使用构造方法向成员变量赋值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属性（成员变量）的赋值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612005" y="1656080"/>
            <a:ext cx="6797675" cy="4219575"/>
          </a:xfrm>
        </p:spPr>
        <p:txBody>
          <a:bodyPr/>
          <a:p>
            <a:r>
              <a:rPr lang="zh-CN" altLang="en-US"/>
              <a:t>左侧代码中，为对象的属性赋值需要依次进行，略显繁琐。</a:t>
            </a:r>
            <a:endParaRPr lang="zh-CN" altLang="en-US"/>
          </a:p>
          <a:p>
            <a:r>
              <a:rPr lang="zh-CN" altLang="en-US"/>
              <a:t>有没有更加高效的方式，能够一行代码就完成呢？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思考：</a:t>
            </a:r>
            <a:endParaRPr lang="zh-CN" altLang="en-US"/>
          </a:p>
          <a:p>
            <a:r>
              <a:rPr lang="zh-CN" altLang="en-US"/>
              <a:t>这个括号，能否像函数（方法）那样，通过传参的形式对属性赋值呢？</a:t>
            </a:r>
            <a:endParaRPr lang="zh-CN" altLang="en-US"/>
          </a:p>
          <a:p>
            <a:endParaRPr lang="zh-CN" altLang="en-US"/>
          </a:p>
          <a:p>
            <a:r>
              <a:rPr lang="zh-CN" altLang="en-US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可以，需要使用构造方法：</a:t>
            </a:r>
            <a:r>
              <a:rPr lang="en-US" altLang="zh-CN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__init__()</a:t>
            </a:r>
            <a:endParaRPr lang="en-US" altLang="zh-CN" sz="24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065" y="1656080"/>
            <a:ext cx="3361690" cy="40119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340" y="3389630"/>
            <a:ext cx="1417320" cy="358140"/>
          </a:xfrm>
          <a:prstGeom prst="rect">
            <a:avLst/>
          </a:prstGeom>
        </p:spPr>
      </p:pic>
      <p:pic>
        <p:nvPicPr>
          <p:cNvPr id="6" name="图片 5" descr="01 (12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4955" y="5237480"/>
            <a:ext cx="1614805" cy="16148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构造方法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Python</a:t>
            </a:r>
            <a:r>
              <a:rPr lang="zh-CN" altLang="en-US"/>
              <a:t>类可以使用：</a:t>
            </a:r>
            <a:r>
              <a:rPr lang="en-US" altLang="zh-CN"/>
              <a:t>__init__()</a:t>
            </a:r>
            <a:r>
              <a:rPr lang="zh-CN" altLang="en-US"/>
              <a:t>方法，称之为构造方法。</a:t>
            </a:r>
            <a:endParaRPr lang="zh-CN" altLang="en-US"/>
          </a:p>
          <a:p>
            <a:r>
              <a:rPr lang="zh-CN" altLang="en-US"/>
              <a:t>可以实现：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在创建类对象（构造类）的时候，</a:t>
            </a:r>
            <a:r>
              <a:rPr lang="zh-CN" altLang="en-US">
                <a:solidFill>
                  <a:srgbClr val="FF0000"/>
                </a:solidFill>
              </a:rPr>
              <a:t>会自动执行。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在创建类对象（构造类）的时候，</a:t>
            </a:r>
            <a:r>
              <a:rPr lang="zh-CN" altLang="en-US">
                <a:solidFill>
                  <a:srgbClr val="FF0000"/>
                </a:solidFill>
              </a:rPr>
              <a:t>将传入参数自动传递给</a:t>
            </a:r>
            <a:r>
              <a:rPr lang="en-US" altLang="zh-CN">
                <a:solidFill>
                  <a:srgbClr val="FF0000"/>
                </a:solidFill>
              </a:rPr>
              <a:t>__init__</a:t>
            </a:r>
            <a:r>
              <a:rPr lang="zh-CN" altLang="en-US">
                <a:solidFill>
                  <a:srgbClr val="FF0000"/>
                </a:solidFill>
              </a:rPr>
              <a:t>方法使用。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 descr="01 (158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81920" y="4631690"/>
            <a:ext cx="1952625" cy="195262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353685" y="4631690"/>
            <a:ext cx="4413885" cy="742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/>
              <a:t>构建类时传入的参数会自动提供给</a:t>
            </a:r>
            <a:r>
              <a:rPr lang="en-US" altLang="zh-CN" sz="1400"/>
              <a:t>__init__</a:t>
            </a:r>
            <a:r>
              <a:rPr lang="zh-CN" altLang="en-US" sz="1400"/>
              <a:t>方法</a:t>
            </a:r>
            <a:endParaRPr lang="zh-CN" altLang="en-US" sz="14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/>
              <a:t>构建类的时候</a:t>
            </a:r>
            <a:r>
              <a:rPr lang="en-US" altLang="zh-CN" sz="1400"/>
              <a:t>__init__</a:t>
            </a:r>
            <a:r>
              <a:rPr lang="zh-CN" altLang="en-US" sz="1400"/>
              <a:t>方法会自动执行</a:t>
            </a:r>
            <a:endParaRPr lang="zh-CN" altLang="en-US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05" y="3319780"/>
            <a:ext cx="4488180" cy="339217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234440" y="3594735"/>
            <a:ext cx="4119880" cy="849630"/>
          </a:xfrm>
          <a:prstGeom prst="rect">
            <a:avLst/>
          </a:prstGeom>
          <a:noFill/>
          <a:ln w="12700" cmpd="sng">
            <a:solidFill>
              <a:srgbClr val="B6020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FF0000"/>
                </a:solidFill>
              </a:rPr>
              <a:t>可以省略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0" grpId="1" animBg="1"/>
      <p:bldP spid="6" grpId="0" animBg="1"/>
      <p:bldP spid="6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构造方法注意事项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重要的事情说三遍，构造方法名称：</a:t>
            </a:r>
            <a:r>
              <a:rPr lang="en-US" altLang="zh-CN"/>
              <a:t>__init__   </a:t>
            </a:r>
            <a:r>
              <a:rPr lang="en-US" altLang="zh-CN">
                <a:sym typeface="+mn-ea"/>
              </a:rPr>
              <a:t>__init__   __init__ 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千万不要忘记</a:t>
            </a:r>
            <a:r>
              <a:rPr lang="en-US" altLang="zh-CN">
                <a:sym typeface="+mn-ea"/>
              </a:rPr>
              <a:t>init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前后都有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个下划线</a:t>
            </a: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构造方法也是成员方法，不要忘记在参数列表中提供：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self</a:t>
            </a:r>
            <a:endParaRPr lang="en-US" altLang="zh-CN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在构造方法内定义成员变量，需要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使用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self</a:t>
            </a:r>
            <a:r>
              <a:rPr lang="zh-CN" altLang="en-US">
                <a:sym typeface="+mn-ea"/>
              </a:rPr>
              <a:t>关键字</a:t>
            </a: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b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这是因为：变量是定义在构造方法内部，如果要成为成员变量，需要用</a:t>
            </a:r>
            <a:r>
              <a:rPr lang="en-US" altLang="zh-CN" sz="1600" b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self</a:t>
            </a:r>
            <a:r>
              <a:rPr lang="zh-CN" altLang="en-US" sz="1600" b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来表示。</a:t>
            </a:r>
            <a:endParaRPr lang="zh-CN" altLang="en-US" sz="1600" b="0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zh-CN" altLang="en-US" sz="1420" b="0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5215" y="3760470"/>
            <a:ext cx="4168140" cy="1188720"/>
          </a:xfrm>
          <a:prstGeom prst="rect">
            <a:avLst/>
          </a:prstGeom>
        </p:spPr>
      </p:pic>
      <p:pic>
        <p:nvPicPr>
          <p:cNvPr id="5" name="图片 4" descr="01 (87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00" y="4942205"/>
            <a:ext cx="1717675" cy="17176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理解使用对象完成数据组织的思路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构造方法的名称是：</a:t>
            </a:r>
            <a:endParaRPr lang="zh-CN" altLang="en-US"/>
          </a:p>
          <a:p>
            <a:pPr marL="0" indent="0">
              <a:buNone/>
            </a:pPr>
            <a:r>
              <a:rPr lang="en-US" altLang="zh-CN" sz="1400"/>
              <a:t>__init__</a:t>
            </a:r>
            <a:r>
              <a:rPr lang="zh-CN" altLang="en-US" sz="1400"/>
              <a:t>，注意</a:t>
            </a:r>
            <a:r>
              <a:rPr lang="en-US" altLang="zh-CN" sz="1400"/>
              <a:t>init</a:t>
            </a:r>
            <a:r>
              <a:rPr lang="zh-CN" altLang="en-US" sz="1400"/>
              <a:t>前后的</a:t>
            </a:r>
            <a:r>
              <a:rPr lang="en-US" altLang="zh-CN" sz="1400"/>
              <a:t>2</a:t>
            </a:r>
            <a:r>
              <a:rPr lang="zh-CN" altLang="en-US" sz="1400"/>
              <a:t>个下划线符号</a:t>
            </a:r>
            <a:endParaRPr lang="en-US" altLang="zh-CN" sz="1400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构造方法的作用：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构建类对象的时候</a:t>
            </a:r>
            <a:r>
              <a:rPr lang="zh-CN" altLang="en-US" sz="1400">
                <a:solidFill>
                  <a:srgbClr val="FF0000"/>
                </a:solidFill>
              </a:rPr>
              <a:t>会自动运行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构建类对象的传参会传递给构造方法，借此特性可以给</a:t>
            </a:r>
            <a:r>
              <a:rPr lang="zh-CN" altLang="en-US" sz="1400">
                <a:solidFill>
                  <a:srgbClr val="FF0000"/>
                </a:solidFill>
              </a:rPr>
              <a:t>成员变量赋值</a:t>
            </a:r>
            <a:endParaRPr lang="zh-CN" altLang="en-US" sz="140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3. </a:t>
            </a:r>
            <a:r>
              <a:rPr lang="zh-CN" altLang="en-US"/>
              <a:t>注意事项：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构造方法不要忘记</a:t>
            </a:r>
            <a:r>
              <a:rPr lang="en-US" altLang="zh-CN" sz="1400"/>
              <a:t>self</a:t>
            </a:r>
            <a:r>
              <a:rPr lang="zh-CN" altLang="en-US" sz="1400"/>
              <a:t>关键字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在方法内使用成员变量需要使用</a:t>
            </a:r>
            <a:r>
              <a:rPr lang="en-US" altLang="zh-CN" sz="1400"/>
              <a:t>self</a:t>
            </a:r>
            <a:endParaRPr lang="en-US" altLang="zh-CN" sz="1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学生信息录入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开学了有一批学生信息需要录入系统，请设计一个类，记录学生的：</a:t>
            </a:r>
            <a:endParaRPr lang="zh-CN" altLang="en-US"/>
          </a:p>
          <a:p>
            <a:r>
              <a:rPr lang="zh-CN" altLang="en-US"/>
              <a:t>姓名、年龄、地址，这</a:t>
            </a:r>
            <a:r>
              <a:rPr lang="en-US" altLang="zh-CN"/>
              <a:t>3</a:t>
            </a:r>
            <a:r>
              <a:rPr lang="zh-CN" altLang="en-US"/>
              <a:t>类信息</a:t>
            </a:r>
            <a:endParaRPr lang="zh-CN" altLang="en-US"/>
          </a:p>
          <a:p>
            <a:r>
              <a:rPr lang="zh-CN" altLang="en-US"/>
              <a:t>请实现：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通过</a:t>
            </a:r>
            <a:r>
              <a:rPr lang="en-US" altLang="zh-CN"/>
              <a:t>for</a:t>
            </a:r>
            <a:r>
              <a:rPr lang="zh-CN" altLang="en-US"/>
              <a:t>循环，配合</a:t>
            </a:r>
            <a:r>
              <a:rPr lang="en-US" altLang="zh-CN"/>
              <a:t>input</a:t>
            </a:r>
            <a:r>
              <a:rPr lang="zh-CN" altLang="en-US"/>
              <a:t>输入语句，并使用构造方法，完成学生信息的键盘录入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/>
              <a:t>输入完成后，使用</a:t>
            </a:r>
            <a:r>
              <a:rPr lang="en-US" altLang="zh-CN"/>
              <a:t>print</a:t>
            </a:r>
            <a:r>
              <a:rPr lang="zh-CN" altLang="en-US"/>
              <a:t>语句，完成信息的输出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7745" y="3823335"/>
            <a:ext cx="6858000" cy="2270760"/>
          </a:xfrm>
          <a:prstGeom prst="rect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 descr="7b0a202020202262756c6c6574223a20227b5c2263617465676f727949645c223a31303030357d220a7d0a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初识对象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成员方法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类和对象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构造方法</a:t>
            </a:r>
            <a:endParaRPr kumimoji="1" lang="zh-CN" sz="1600" dirty="0"/>
          </a:p>
          <a:p>
            <a:pPr algn="l"/>
            <a:r>
              <a:rPr kumimoji="1" lang="zh-CN" sz="1600" dirty="0">
                <a:solidFill>
                  <a:srgbClr val="FF0000"/>
                </a:solidFill>
                <a:sym typeface="+mn-ea"/>
              </a:rPr>
              <a:t>其它内置方法</a:t>
            </a:r>
            <a:endParaRPr kumimoji="1" lang="zh-CN" sz="1600" dirty="0">
              <a:solidFill>
                <a:srgbClr val="FF0000"/>
              </a:solidFill>
            </a:endParaRPr>
          </a:p>
          <a:p>
            <a:pPr algn="l"/>
            <a:r>
              <a:rPr kumimoji="1" lang="zh-CN" sz="1600" dirty="0">
                <a:sym typeface="+mn-ea"/>
              </a:rPr>
              <a:t>封装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继承</a:t>
            </a:r>
            <a:endParaRPr kumimoji="1" lang="zh-CN" sz="1600" dirty="0">
              <a:sym typeface="+mn-ea"/>
            </a:endParaRPr>
          </a:p>
          <a:p>
            <a:pPr algn="l"/>
            <a:r>
              <a:rPr kumimoji="1" lang="zh-CN" sz="1600" dirty="0">
                <a:sym typeface="+mn-ea"/>
              </a:rPr>
              <a:t>类型注解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多态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综合案例</a:t>
            </a:r>
            <a:endParaRPr kumimoji="1" lang="zh-CN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276288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掌握几种常用的类内置方法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魔术方法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上文学习的</a:t>
            </a:r>
            <a:r>
              <a:rPr lang="en-US" altLang="zh-CN"/>
              <a:t>__init__ </a:t>
            </a:r>
            <a:r>
              <a:rPr lang="zh-CN" altLang="en-US"/>
              <a:t>构造方法，是</a:t>
            </a:r>
            <a:r>
              <a:rPr lang="en-US" altLang="zh-CN"/>
              <a:t>Python</a:t>
            </a:r>
            <a:r>
              <a:rPr lang="zh-CN" altLang="en-US"/>
              <a:t>类内置的方法之一。</a:t>
            </a:r>
            <a:endParaRPr lang="zh-CN" altLang="en-US"/>
          </a:p>
          <a:p>
            <a:r>
              <a:rPr lang="zh-CN" altLang="en-US"/>
              <a:t>这些内置的类方法，各自有各自特殊的功能，这些内置方法我们称之为：魔术方法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873750" y="3829050"/>
            <a:ext cx="3542665" cy="119888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魔术方法非常多</a:t>
            </a:r>
            <a:endParaRPr lang="zh-CN" altLang="en-US" sz="24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24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我们学习几个常见的即可</a:t>
            </a:r>
            <a:endParaRPr lang="zh-CN" altLang="en-US" sz="24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pic>
        <p:nvPicPr>
          <p:cNvPr id="6" name="图片 5" descr="01 (11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29875" y="4744085"/>
            <a:ext cx="1910080" cy="19100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3047365"/>
            <a:ext cx="4483735" cy="2762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__str__ </a:t>
            </a:r>
            <a:r>
              <a:t>字符串方法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当类对象需要被转换为字符串之时，会输出如上结果（内存地址）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内存地址没有多大作用，我们可以通过</a:t>
            </a:r>
            <a:r>
              <a:rPr lang="en-US" altLang="zh-CN">
                <a:solidFill>
                  <a:srgbClr val="FF0000"/>
                </a:solidFill>
              </a:rPr>
              <a:t>__str__</a:t>
            </a:r>
            <a:r>
              <a:rPr lang="zh-CN" altLang="en-US"/>
              <a:t>方法，控制类转换为字符串的行为。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16610" y="1539240"/>
            <a:ext cx="5307965" cy="1470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4390" y="4201795"/>
            <a:ext cx="5272405" cy="23444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06795" y="4958715"/>
            <a:ext cx="1736725" cy="82994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方法名：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__str__</a:t>
            </a:r>
            <a:endParaRPr lang="en-US" altLang="zh-CN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返回值：字符串</a:t>
            </a:r>
            <a:endParaRPr lang="zh-CN" altLang="en-US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内容：自行定义</a:t>
            </a:r>
            <a:endParaRPr lang="zh-CN" altLang="en-US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pic>
        <p:nvPicPr>
          <p:cNvPr id="8" name="图片 7" descr="01 (147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00000">
            <a:off x="9594215" y="4181475"/>
            <a:ext cx="2626360" cy="2626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__lt__ </a:t>
            </a:r>
            <a:r>
              <a:t>小于符号比较方法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3679190"/>
            <a:ext cx="10699115" cy="2196465"/>
          </a:xfrm>
          <a:ln w="0" cmpd="dbl">
            <a:noFill/>
            <a:prstDash val="solid"/>
          </a:ln>
        </p:spPr>
        <p:txBody>
          <a:bodyPr/>
          <a:p>
            <a:r>
              <a:rPr lang="zh-CN" altLang="en-US"/>
              <a:t>直接对</a:t>
            </a:r>
            <a:r>
              <a:rPr lang="en-US" altLang="zh-CN"/>
              <a:t>2</a:t>
            </a:r>
            <a:r>
              <a:rPr lang="zh-CN" altLang="en-US"/>
              <a:t>个对象进行比较是不可以的，但是在类中实现</a:t>
            </a:r>
            <a:r>
              <a:rPr lang="en-US" altLang="zh-CN">
                <a:solidFill>
                  <a:srgbClr val="FF0000"/>
                </a:solidFill>
              </a:rPr>
              <a:t>__lt__</a:t>
            </a:r>
            <a:r>
              <a:rPr lang="zh-CN" altLang="en-US"/>
              <a:t>方法，即可</a:t>
            </a:r>
            <a:r>
              <a:rPr lang="zh-CN" altLang="en-US">
                <a:solidFill>
                  <a:srgbClr val="FF0000"/>
                </a:solidFill>
              </a:rPr>
              <a:t>同时完成：小于符号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zh-CN" altLang="en-US">
                <a:solidFill>
                  <a:srgbClr val="FF0000"/>
                </a:solidFill>
              </a:rPr>
              <a:t>和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zh-CN" altLang="en-US">
                <a:solidFill>
                  <a:srgbClr val="FF0000"/>
                </a:solidFill>
              </a:rPr>
              <a:t>大于符号</a:t>
            </a:r>
            <a:r>
              <a:rPr lang="en-US" altLang="zh-CN">
                <a:solidFill>
                  <a:srgbClr val="FF0000"/>
                </a:solidFill>
              </a:rPr>
              <a:t> 2</a:t>
            </a:r>
            <a:r>
              <a:rPr lang="zh-CN" altLang="en-US">
                <a:solidFill>
                  <a:srgbClr val="FF0000"/>
                </a:solidFill>
              </a:rPr>
              <a:t>种比较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5455" y="2231390"/>
            <a:ext cx="6071870" cy="872490"/>
          </a:xfrm>
          <a:prstGeom prst="rect">
            <a:avLst/>
          </a:prstGeom>
          <a:ln w="12700" cmpd="sng">
            <a:solidFill>
              <a:schemeClr val="accent1"/>
            </a:solidFill>
            <a:prstDash val="solid"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55" y="1678305"/>
            <a:ext cx="3266440" cy="1978025"/>
          </a:xfrm>
          <a:prstGeom prst="rect">
            <a:avLst/>
          </a:prstGeom>
        </p:spPr>
      </p:pic>
      <p:sp>
        <p:nvSpPr>
          <p:cNvPr id="7" name="燕尾形箭头 6"/>
          <p:cNvSpPr/>
          <p:nvPr/>
        </p:nvSpPr>
        <p:spPr>
          <a:xfrm>
            <a:off x="4382770" y="2527300"/>
            <a:ext cx="842010" cy="280670"/>
          </a:xfrm>
          <a:prstGeom prst="notched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677285" y="4863465"/>
            <a:ext cx="3079750" cy="107632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方法名：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__lt__</a:t>
            </a:r>
            <a:endParaRPr lang="en-US" altLang="zh-CN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传入参数：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other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，另一个类对象</a:t>
            </a:r>
            <a:endParaRPr lang="en-US" altLang="zh-CN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返回值：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True 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或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 False</a:t>
            </a:r>
            <a:endParaRPr lang="en-US" altLang="zh-CN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内容：自行定义</a:t>
            </a:r>
            <a:endParaRPr lang="zh-CN" altLang="en-US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pic>
        <p:nvPicPr>
          <p:cNvPr id="10" name="图片 9" descr="01 (150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935970" y="5172710"/>
            <a:ext cx="1510030" cy="151003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136130" y="5109845"/>
            <a:ext cx="4172585" cy="58356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比较大于符号的魔术方法是：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__gt__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不过，实现了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__lt__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__gt__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就没必要实现了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55" y="4165600"/>
            <a:ext cx="2881630" cy="25546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/>
      <p:bldP spid="9" grpId="1"/>
      <p:bldP spid="12" grpId="0"/>
      <p:bldP spid="12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5495" y="2122805"/>
            <a:ext cx="7101840" cy="3109595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__le__ </a:t>
            </a:r>
            <a:r>
              <a:t>小于等于比较符号方法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魔术方法：</a:t>
            </a:r>
            <a:r>
              <a:rPr lang="en-US" altLang="zh-CN"/>
              <a:t>__le__</a:t>
            </a:r>
            <a:r>
              <a:rPr lang="zh-CN" altLang="en-US"/>
              <a:t>可用于：</a:t>
            </a:r>
            <a:r>
              <a:rPr lang="en-US" altLang="zh-CN"/>
              <a:t>&lt;=</a:t>
            </a:r>
            <a:r>
              <a:rPr lang="zh-CN" altLang="en-US"/>
              <a:t>、</a:t>
            </a:r>
            <a:r>
              <a:rPr lang="en-US" altLang="zh-CN"/>
              <a:t>&gt;=</a:t>
            </a:r>
            <a:r>
              <a:rPr lang="zh-CN" altLang="en-US"/>
              <a:t>两种比较运算符上。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556125" y="3139440"/>
            <a:ext cx="3079750" cy="107632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方法名：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__le__</a:t>
            </a:r>
            <a:endParaRPr lang="en-US" altLang="zh-CN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传入参数：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other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，另一个类对象</a:t>
            </a:r>
            <a:endParaRPr lang="en-US" altLang="zh-CN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返回值：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True 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或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 False</a:t>
            </a:r>
            <a:endParaRPr lang="en-US" altLang="zh-CN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内容：自行定义</a:t>
            </a:r>
            <a:endParaRPr lang="zh-CN" altLang="en-US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963035" y="5393690"/>
            <a:ext cx="4017645" cy="58356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&gt;=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符号实现的魔术方法是：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__ge__</a:t>
            </a:r>
            <a:endParaRPr lang="en-US" altLang="zh-CN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不过，实现了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__le__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，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__ge__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就没必要实现了</a:t>
            </a:r>
            <a:endParaRPr lang="zh-CN" altLang="en-US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pic>
        <p:nvPicPr>
          <p:cNvPr id="6" name="图片 5" descr="01 (14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0780" y="4274185"/>
            <a:ext cx="2436495" cy="24364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/>
      <p:bldP spid="12" grpId="0"/>
      <p:bldP spid="12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565" y="1656080"/>
            <a:ext cx="6518275" cy="2430145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__eq__</a:t>
            </a:r>
            <a:r>
              <a:t>，比较运算符实现方法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4086225"/>
            <a:ext cx="10699115" cy="1789430"/>
          </a:xfrm>
        </p:spPr>
        <p:txBody>
          <a:bodyPr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不实现</a:t>
            </a:r>
            <a:r>
              <a:rPr lang="en-US" altLang="zh-CN"/>
              <a:t>__eq__</a:t>
            </a:r>
            <a:r>
              <a:rPr lang="zh-CN" altLang="en-US"/>
              <a:t>方法，对象之间可以比较，但是是比较内存地址，也即是：不同对象</a:t>
            </a:r>
            <a:r>
              <a:rPr lang="en-US" altLang="zh-CN"/>
              <a:t>==</a:t>
            </a:r>
            <a:r>
              <a:rPr lang="zh-CN" altLang="en-US"/>
              <a:t>比较一定是</a:t>
            </a:r>
            <a:r>
              <a:rPr lang="en-US" altLang="zh-CN"/>
              <a:t>False</a:t>
            </a:r>
            <a:r>
              <a:rPr lang="zh-CN" altLang="en-US"/>
              <a:t>结果。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实现了</a:t>
            </a:r>
            <a:r>
              <a:rPr lang="en-US" altLang="zh-CN"/>
              <a:t>__eq__</a:t>
            </a:r>
            <a:r>
              <a:rPr lang="zh-CN" altLang="en-US"/>
              <a:t>方法，就可以按照自己的想法来决定</a:t>
            </a:r>
            <a:r>
              <a:rPr lang="en-US" altLang="zh-CN"/>
              <a:t>2</a:t>
            </a:r>
            <a:r>
              <a:rPr lang="zh-CN" altLang="en-US"/>
              <a:t>个对象是否相等了。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149090" y="2332990"/>
            <a:ext cx="3079750" cy="107632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方法名：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__eq__</a:t>
            </a:r>
            <a:endParaRPr lang="en-US" altLang="zh-CN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传入参数：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other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，另一个类对象</a:t>
            </a:r>
            <a:endParaRPr lang="en-US" altLang="zh-CN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返回值：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True 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或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 False</a:t>
            </a:r>
            <a:endParaRPr lang="en-US" altLang="zh-CN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内容：自行定义</a:t>
            </a:r>
            <a:endParaRPr lang="zh-CN" altLang="en-US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pic>
        <p:nvPicPr>
          <p:cNvPr id="6" name="图片 5" descr="01 (137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935" y="5030470"/>
            <a:ext cx="1735455" cy="17354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530965" y="-349250"/>
            <a:ext cx="309880" cy="25273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4872990" y="2484120"/>
          <a:ext cx="6520180" cy="1889760"/>
        </p:xfrm>
        <a:graphic>
          <a:graphicData uri="http://schemas.openxmlformats.org/drawingml/2006/table">
            <a:tbl>
              <a:tblPr firstRow="1" bandRow="1"/>
              <a:tblGrid>
                <a:gridCol w="1414145"/>
                <a:gridCol w="5106035"/>
              </a:tblGrid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FFFF"/>
                          </a:solidFill>
                        </a:rPr>
                        <a:t>方法</a:t>
                      </a:r>
                      <a:endParaRPr lang="zh-CN" altLang="en-US" sz="140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FFFF"/>
                          </a:solidFill>
                        </a:rPr>
                        <a:t>功能</a:t>
                      </a:r>
                      <a:endParaRPr lang="zh-CN" altLang="en-US" sz="140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6238"/>
                    </a:soli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404040"/>
                          </a:solidFill>
                        </a:rPr>
                        <a:t>__init__</a:t>
                      </a:r>
                      <a:endParaRPr lang="en-US" altLang="zh-CN" sz="140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404040"/>
                          </a:solidFill>
                        </a:rPr>
                        <a:t>构造方法，可用于创建类对象的时候设置初始化行为</a:t>
                      </a:r>
                      <a:endParaRPr lang="zh-CN" altLang="en-US" sz="140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404040"/>
                          </a:solidFill>
                        </a:rPr>
                        <a:t>__str__</a:t>
                      </a:r>
                      <a:endParaRPr lang="en-US" altLang="zh-CN" sz="140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404040"/>
                          </a:solidFill>
                        </a:rPr>
                        <a:t>用于实现类对象转字符串的行为</a:t>
                      </a:r>
                      <a:endParaRPr lang="zh-CN" altLang="en-US" sz="140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404040"/>
                          </a:solidFill>
                        </a:rPr>
                        <a:t>__lt__</a:t>
                      </a:r>
                      <a:endParaRPr lang="en-US" altLang="zh-CN" sz="140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404040"/>
                          </a:solidFill>
                        </a:rPr>
                        <a:t>用于</a:t>
                      </a:r>
                      <a:r>
                        <a:rPr lang="en-US" altLang="zh-CN" sz="1400">
                          <a:solidFill>
                            <a:srgbClr val="404040"/>
                          </a:solidFill>
                        </a:rPr>
                        <a:t>2</a:t>
                      </a:r>
                      <a:r>
                        <a:rPr lang="zh-CN" altLang="en-US" sz="1400">
                          <a:solidFill>
                            <a:srgbClr val="404040"/>
                          </a:solidFill>
                        </a:rPr>
                        <a:t>个类对象进行小于或大于比较</a:t>
                      </a:r>
                      <a:endParaRPr lang="zh-CN" altLang="en-US" sz="140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404040"/>
                          </a:solidFill>
                        </a:rPr>
                        <a:t>__le__</a:t>
                      </a:r>
                      <a:endParaRPr lang="en-US" altLang="zh-CN" sz="140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404040"/>
                          </a:solidFill>
                          <a:sym typeface="+mn-ea"/>
                        </a:rPr>
                        <a:t>用于</a:t>
                      </a:r>
                      <a:r>
                        <a:rPr lang="en-US" altLang="zh-CN" sz="1400">
                          <a:solidFill>
                            <a:srgbClr val="404040"/>
                          </a:solidFill>
                          <a:sym typeface="+mn-ea"/>
                        </a:rPr>
                        <a:t>2</a:t>
                      </a:r>
                      <a:r>
                        <a:rPr lang="zh-CN" altLang="en-US" sz="1400">
                          <a:solidFill>
                            <a:srgbClr val="404040"/>
                          </a:solidFill>
                          <a:sym typeface="+mn-ea"/>
                        </a:rPr>
                        <a:t>个类对象进行小于等于或大于等于比较</a:t>
                      </a:r>
                      <a:endParaRPr lang="zh-CN" altLang="en-US" sz="1400">
                        <a:solidFill>
                          <a:srgbClr val="404040"/>
                        </a:solidFill>
                        <a:sym typeface="+mn-ea"/>
                      </a:endParaRPr>
                    </a:p>
                  </a:txBody>
                  <a:tcPr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404040"/>
                          </a:solidFill>
                        </a:rPr>
                        <a:t>__eq__</a:t>
                      </a:r>
                      <a:endParaRPr lang="en-US" altLang="zh-CN" sz="140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FF6238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404040"/>
                          </a:solidFill>
                        </a:rPr>
                        <a:t>用于</a:t>
                      </a:r>
                      <a:r>
                        <a:rPr lang="en-US" altLang="zh-CN" sz="1400">
                          <a:solidFill>
                            <a:srgbClr val="404040"/>
                          </a:solidFill>
                        </a:rPr>
                        <a:t>2</a:t>
                      </a:r>
                      <a:r>
                        <a:rPr lang="zh-CN" altLang="en-US" sz="1400">
                          <a:solidFill>
                            <a:srgbClr val="404040"/>
                          </a:solidFill>
                        </a:rPr>
                        <a:t>个类对象进行相等比较</a:t>
                      </a:r>
                      <a:endParaRPr lang="zh-CN" altLang="en-US" sz="140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FF6238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学校开学，要求学生填写自己的基础信息，一人发一张白纸，让学生自己填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生活中数据的组织</a:t>
            </a:r>
          </a:p>
        </p:txBody>
      </p:sp>
      <p:pic>
        <p:nvPicPr>
          <p:cNvPr id="102" name="图片 101"/>
          <p:cNvPicPr/>
          <p:nvPr/>
        </p:nvPicPr>
        <p:blipFill>
          <a:blip r:embed="rId1"/>
          <a:srcRect r="20955" b="34224"/>
          <a:stretch>
            <a:fillRect/>
          </a:stretch>
        </p:blipFill>
        <p:spPr>
          <a:xfrm>
            <a:off x="852170" y="2442210"/>
            <a:ext cx="3226435" cy="35794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2"/>
          <a:srcRect t="64339"/>
          <a:stretch>
            <a:fillRect/>
          </a:stretch>
        </p:blipFill>
        <p:spPr>
          <a:xfrm flipH="1" flipV="1">
            <a:off x="5589905" y="3674110"/>
            <a:ext cx="4170045" cy="11156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 descr="01 (110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1465" y="4789805"/>
            <a:ext cx="1823085" cy="18230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282565" y="5565775"/>
            <a:ext cx="160528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内容混乱</a:t>
            </a:r>
            <a:endParaRPr lang="zh-CN" altLang="en-US" sz="2800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 descr="7b0a202020202262756c6c6574223a20227b5c2263617465676f727949645c223a31303030357d220a7d0a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初识对象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成员方法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类和对象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构造方法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其它内置方法</a:t>
            </a:r>
            <a:endParaRPr kumimoji="1" lang="zh-CN" sz="1600" dirty="0"/>
          </a:p>
          <a:p>
            <a:pPr algn="l"/>
            <a:r>
              <a:rPr kumimoji="1" lang="zh-CN" sz="1600" dirty="0">
                <a:solidFill>
                  <a:srgbClr val="FF0000"/>
                </a:solidFill>
                <a:sym typeface="+mn-ea"/>
              </a:rPr>
              <a:t>封装</a:t>
            </a:r>
            <a:endParaRPr kumimoji="1" lang="zh-CN" sz="1600" dirty="0">
              <a:solidFill>
                <a:srgbClr val="FF0000"/>
              </a:solidFill>
            </a:endParaRPr>
          </a:p>
          <a:p>
            <a:pPr algn="l"/>
            <a:r>
              <a:rPr kumimoji="1" lang="zh-CN" sz="1600" dirty="0">
                <a:sym typeface="+mn-ea"/>
              </a:rPr>
              <a:t>继承</a:t>
            </a:r>
            <a:endParaRPr kumimoji="1" lang="zh-CN" sz="1600" dirty="0">
              <a:sym typeface="+mn-ea"/>
            </a:endParaRPr>
          </a:p>
          <a:p>
            <a:pPr algn="l"/>
            <a:r>
              <a:rPr kumimoji="1" lang="zh-CN" sz="1600" dirty="0">
                <a:sym typeface="+mn-ea"/>
              </a:rPr>
              <a:t>类型注解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多态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综合案例</a:t>
            </a:r>
            <a:endParaRPr kumimoji="1" lang="zh-CN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330962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理解封装的概念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掌握私有成员的使用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面向对象的三大特性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面向对象编程，是许多编程语言都支持的一种编程思想。</a:t>
            </a:r>
            <a:endParaRPr lang="zh-CN" altLang="en-US"/>
          </a:p>
          <a:p>
            <a:r>
              <a:rPr lang="zh-CN" altLang="en-US"/>
              <a:t>简单理解是：基于模板（类）去创建实体（对象），使用对象完成功能开发。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面向对象包含</a:t>
            </a:r>
            <a:r>
              <a:rPr lang="en-US" altLang="zh-CN"/>
              <a:t>3</a:t>
            </a:r>
            <a:r>
              <a:rPr lang="zh-CN" altLang="en-US"/>
              <a:t>大主要特性：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封装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继承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多态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/>
          </a:p>
        </p:txBody>
      </p:sp>
      <p:pic>
        <p:nvPicPr>
          <p:cNvPr id="5" name="图片 4" descr="01 (13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39095" y="4441190"/>
            <a:ext cx="2409825" cy="2409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封装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封装表示的是，将现实世界事物的：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属性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行为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封装到类中，描述为：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成员变量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成员方法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从而完成程序对现实世界事物的描述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7" name="图片 6" descr="01 (10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9465" y="5377180"/>
            <a:ext cx="1253490" cy="12534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870" y="1947545"/>
            <a:ext cx="5818505" cy="2962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80885 0 " pathEditMode="relative" ptsTypes="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对用户隐藏的属性和行为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现实世界中的事物，有属性和行为。</a:t>
            </a:r>
            <a:endParaRPr lang="zh-CN" altLang="en-US"/>
          </a:p>
          <a:p>
            <a:r>
              <a:rPr lang="zh-CN" altLang="en-US"/>
              <a:t>但是不代表这些属性和行为都是开放给用户使用的。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756920" y="2879725"/>
            <a:ext cx="3783330" cy="27317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左大括号 3"/>
          <p:cNvSpPr/>
          <p:nvPr/>
        </p:nvSpPr>
        <p:spPr>
          <a:xfrm>
            <a:off x="4761230" y="2773680"/>
            <a:ext cx="1003935" cy="8210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765165" y="2439670"/>
            <a:ext cx="1535430" cy="6610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/>
              <a:t>序列号</a:t>
            </a:r>
            <a:endParaRPr lang="zh-CN" altLang="en-US" sz="14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/>
              <a:t>品牌、型号</a:t>
            </a:r>
            <a:endParaRPr lang="zh-CN" altLang="en-US" sz="14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/>
              <a:t>长宽高</a:t>
            </a:r>
            <a:endParaRPr lang="zh-CN" altLang="en-US" sz="1400"/>
          </a:p>
        </p:txBody>
      </p:sp>
      <p:sp>
        <p:nvSpPr>
          <p:cNvPr id="6" name="矩形 5"/>
          <p:cNvSpPr/>
          <p:nvPr/>
        </p:nvSpPr>
        <p:spPr>
          <a:xfrm>
            <a:off x="5765165" y="3251200"/>
            <a:ext cx="1535430" cy="6610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/>
              <a:t>上网</a:t>
            </a:r>
            <a:endParaRPr lang="zh-CN" altLang="en-US" sz="14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/>
              <a:t>通话</a:t>
            </a:r>
            <a:endParaRPr lang="zh-CN" altLang="en-US" sz="14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/>
              <a:t>拍照</a:t>
            </a:r>
            <a:endParaRPr lang="zh-CN" altLang="en-US" sz="1400"/>
          </a:p>
        </p:txBody>
      </p:sp>
      <p:sp>
        <p:nvSpPr>
          <p:cNvPr id="7" name="圆角矩形 6"/>
          <p:cNvSpPr/>
          <p:nvPr/>
        </p:nvSpPr>
        <p:spPr>
          <a:xfrm>
            <a:off x="7635875" y="2887345"/>
            <a:ext cx="2661920" cy="593725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对用户开放的</a:t>
            </a:r>
            <a:endParaRPr lang="zh-CN" altLang="en-US"/>
          </a:p>
          <a:p>
            <a:pPr algn="ctr"/>
            <a:r>
              <a:rPr lang="zh-CN" altLang="en-US"/>
              <a:t>属性和行为</a:t>
            </a:r>
            <a:endParaRPr lang="zh-CN" altLang="en-US"/>
          </a:p>
        </p:txBody>
      </p:sp>
      <p:sp>
        <p:nvSpPr>
          <p:cNvPr id="8" name="左大括号 7"/>
          <p:cNvSpPr/>
          <p:nvPr/>
        </p:nvSpPr>
        <p:spPr>
          <a:xfrm>
            <a:off x="4761230" y="4353560"/>
            <a:ext cx="1003935" cy="8210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765165" y="4019550"/>
            <a:ext cx="1535430" cy="6610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/>
              <a:t>运行电压</a:t>
            </a:r>
            <a:endParaRPr lang="zh-CN" altLang="en-US" sz="14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/>
              <a:t>驱动信息</a:t>
            </a:r>
            <a:endParaRPr lang="zh-CN" altLang="en-US" sz="1400"/>
          </a:p>
        </p:txBody>
      </p:sp>
      <p:sp>
        <p:nvSpPr>
          <p:cNvPr id="10" name="矩形 9"/>
          <p:cNvSpPr/>
          <p:nvPr/>
        </p:nvSpPr>
        <p:spPr>
          <a:xfrm>
            <a:off x="5765165" y="4831080"/>
            <a:ext cx="1535430" cy="6610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程序调度</a:t>
            </a:r>
            <a:endParaRPr lang="zh-CN" altLang="en-US" sz="14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/>
              <a:t>内存管理</a:t>
            </a:r>
            <a:endParaRPr lang="zh-CN" altLang="en-US" sz="1400"/>
          </a:p>
        </p:txBody>
      </p:sp>
      <p:sp>
        <p:nvSpPr>
          <p:cNvPr id="11" name="圆角矩形 10"/>
          <p:cNvSpPr/>
          <p:nvPr/>
        </p:nvSpPr>
        <p:spPr>
          <a:xfrm>
            <a:off x="7582535" y="4467225"/>
            <a:ext cx="2661920" cy="59372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对用户隐藏的</a:t>
            </a:r>
            <a:endParaRPr lang="zh-CN" altLang="en-US"/>
          </a:p>
          <a:p>
            <a:pPr algn="ctr"/>
            <a:r>
              <a:rPr lang="zh-CN" altLang="en-US"/>
              <a:t>属性和行为</a:t>
            </a:r>
            <a:endParaRPr lang="zh-CN" altLang="en-US"/>
          </a:p>
        </p:txBody>
      </p:sp>
      <p:pic>
        <p:nvPicPr>
          <p:cNvPr id="12" name="图片 11" descr="01 (10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4710" y="5507355"/>
            <a:ext cx="1177290" cy="117729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767840" y="5875655"/>
            <a:ext cx="8583930" cy="41402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1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苹果越狱、安卓</a:t>
            </a:r>
            <a:r>
              <a:rPr lang="en-US" altLang="zh-CN" sz="21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root</a:t>
            </a:r>
            <a:r>
              <a:rPr lang="zh-CN" altLang="en-US" sz="21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，也是为了突破权限使用这些对用户隐藏的属性和行为</a:t>
            </a:r>
            <a:endParaRPr lang="zh-CN" altLang="en-US" sz="21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4" grpId="1" animBg="1"/>
      <p:bldP spid="5" grpId="1" animBg="1"/>
      <p:bldP spid="6" grpId="1" animBg="1"/>
      <p:bldP spid="7" grpId="0" animBg="1"/>
      <p:bldP spid="7" grpId="1" animBg="1"/>
      <p:bldP spid="8" grpId="0" animBg="1"/>
      <p:bldP spid="9" grpId="0" animBg="1"/>
      <p:bldP spid="10" grpId="0" animBg="1"/>
      <p:bldP spid="8" grpId="1" animBg="1"/>
      <p:bldP spid="9" grpId="1" animBg="1"/>
      <p:bldP spid="10" grpId="1" animBg="1"/>
      <p:bldP spid="11" grpId="0" animBg="1"/>
      <p:bldP spid="11" grpId="1" animBg="1"/>
      <p:bldP spid="13" grpId="0"/>
      <p:bldP spid="13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私有成员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既然现实事物有不公开的属性和行为，那么作为现实事物在程序中映射的类，也应该支持。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类中提供了私有成员的形式来支持。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私有成员变量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私有成员方法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定义私有成员的方式非常简单，只需要：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私有成员变量：变量名以</a:t>
            </a:r>
            <a:r>
              <a:rPr lang="en-US" altLang="zh-CN"/>
              <a:t>__</a:t>
            </a:r>
            <a:r>
              <a:rPr lang="zh-CN" altLang="en-US"/>
              <a:t>开头（</a:t>
            </a:r>
            <a:r>
              <a:rPr lang="en-US" altLang="zh-CN"/>
              <a:t>2</a:t>
            </a:r>
            <a:r>
              <a:rPr lang="zh-CN" altLang="en-US"/>
              <a:t>个下划线）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私有成员方法：方法名以</a:t>
            </a:r>
            <a:r>
              <a:rPr lang="en-US" altLang="zh-CN"/>
              <a:t>__</a:t>
            </a:r>
            <a:r>
              <a:rPr lang="zh-CN" altLang="en-US"/>
              <a:t>开头（</a:t>
            </a:r>
            <a:r>
              <a:rPr lang="en-US" altLang="zh-CN"/>
              <a:t>2</a:t>
            </a:r>
            <a:r>
              <a:rPr lang="zh-CN" altLang="en-US"/>
              <a:t>个下划线）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即可完成私有成员的设置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34965" y="3498215"/>
            <a:ext cx="4712970" cy="2377440"/>
          </a:xfrm>
          <a:prstGeom prst="rect">
            <a:avLst/>
          </a:prstGeom>
        </p:spPr>
      </p:pic>
      <p:pic>
        <p:nvPicPr>
          <p:cNvPr id="5" name="图片 4" descr="01 (9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2130" y="5148580"/>
            <a:ext cx="1709420" cy="170942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使用私有成员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1640840"/>
            <a:ext cx="10699115" cy="986790"/>
          </a:xfrm>
        </p:spPr>
        <p:txBody>
          <a:bodyPr/>
          <a:p>
            <a:r>
              <a:rPr lang="zh-CN" altLang="en-US"/>
              <a:t>私有方法无法直接被类对象使用</a:t>
            </a:r>
            <a:r>
              <a:rPr lang="en-US" altLang="zh-CN"/>
              <a:t>                                 </a:t>
            </a:r>
            <a:r>
              <a:rPr lang="zh-CN" altLang="en-US"/>
              <a:t>私有变量无法赋值，也无法获取值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115" y="2101850"/>
            <a:ext cx="3455670" cy="29419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15" y="5249545"/>
            <a:ext cx="5134610" cy="7867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590" y="2101850"/>
            <a:ext cx="4340225" cy="2969895"/>
          </a:xfrm>
          <a:prstGeom prst="rect">
            <a:avLst/>
          </a:prstGeom>
        </p:spPr>
      </p:pic>
      <p:pic>
        <p:nvPicPr>
          <p:cNvPr id="9" name="图片 8" descr="01 (140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825480" y="5071745"/>
            <a:ext cx="1609090" cy="160909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使用私有成员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私有成员无法被类对象使用，但是可以被其它的成员使用。</a:t>
            </a:r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710565" y="2661285"/>
            <a:ext cx="4825365" cy="2338705"/>
            <a:chOff x="1192" y="3842"/>
            <a:chExt cx="10305" cy="4995"/>
          </a:xfrm>
        </p:grpSpPr>
        <p:pic>
          <p:nvPicPr>
            <p:cNvPr id="101" name="图片 100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1192" y="4535"/>
              <a:ext cx="5958" cy="430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" name="左大括号 3"/>
            <p:cNvSpPr/>
            <p:nvPr/>
          </p:nvSpPr>
          <p:spPr>
            <a:xfrm>
              <a:off x="7498" y="4368"/>
              <a:ext cx="1581" cy="1293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9079" y="3842"/>
              <a:ext cx="2418" cy="104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sz="1000"/>
                <a:t>序列号</a:t>
              </a:r>
              <a:endParaRPr lang="zh-CN" altLang="en-US" sz="1000"/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sz="1000"/>
                <a:t>品牌、型号</a:t>
              </a:r>
              <a:endParaRPr lang="zh-CN" altLang="en-US" sz="1000"/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sz="1000"/>
                <a:t>长宽高</a:t>
              </a:r>
              <a:endParaRPr lang="zh-CN" altLang="en-US" sz="1000"/>
            </a:p>
          </p:txBody>
        </p:sp>
        <p:sp>
          <p:nvSpPr>
            <p:cNvPr id="6" name="矩形 5"/>
            <p:cNvSpPr/>
            <p:nvPr/>
          </p:nvSpPr>
          <p:spPr>
            <a:xfrm>
              <a:off x="9079" y="5120"/>
              <a:ext cx="2418" cy="104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sz="1000"/>
                <a:t>上网</a:t>
              </a:r>
              <a:endParaRPr lang="zh-CN" altLang="en-US" sz="1000"/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sz="1000"/>
                <a:t>通话</a:t>
              </a:r>
              <a:endParaRPr lang="zh-CN" altLang="en-US" sz="1000"/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sz="1000"/>
                <a:t>拍照</a:t>
              </a:r>
              <a:endParaRPr lang="zh-CN" altLang="en-US" sz="1000"/>
            </a:p>
          </p:txBody>
        </p:sp>
        <p:sp>
          <p:nvSpPr>
            <p:cNvPr id="8" name="左大括号 7"/>
            <p:cNvSpPr/>
            <p:nvPr/>
          </p:nvSpPr>
          <p:spPr>
            <a:xfrm>
              <a:off x="7498" y="6856"/>
              <a:ext cx="1581" cy="1293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9079" y="6330"/>
              <a:ext cx="2418" cy="104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sz="1000"/>
                <a:t>运行电压</a:t>
              </a:r>
              <a:endParaRPr lang="zh-CN" altLang="en-US" sz="1000"/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sz="1000"/>
                <a:t>驱动信息</a:t>
              </a:r>
              <a:endParaRPr lang="zh-CN" altLang="en-US" sz="1000"/>
            </a:p>
          </p:txBody>
        </p:sp>
        <p:sp>
          <p:nvSpPr>
            <p:cNvPr id="10" name="矩形 9"/>
            <p:cNvSpPr/>
            <p:nvPr/>
          </p:nvSpPr>
          <p:spPr>
            <a:xfrm>
              <a:off x="9079" y="7608"/>
              <a:ext cx="2418" cy="104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sz="1000">
                  <a:sym typeface="+mn-ea"/>
                </a:rPr>
                <a:t>程序调度</a:t>
              </a:r>
              <a:endParaRPr lang="zh-CN" altLang="en-US" sz="1000"/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sz="1000"/>
                <a:t>内存管理</a:t>
              </a:r>
              <a:endParaRPr lang="zh-CN" altLang="en-US" sz="1000"/>
            </a:p>
          </p:txBody>
        </p:sp>
      </p:grpSp>
      <p:cxnSp>
        <p:nvCxnSpPr>
          <p:cNvPr id="11" name="曲线连接符 10"/>
          <p:cNvCxnSpPr>
            <a:stCxn id="6" idx="3"/>
            <a:endCxn id="9" idx="3"/>
          </p:cNvCxnSpPr>
          <p:nvPr/>
        </p:nvCxnSpPr>
        <p:spPr>
          <a:xfrm>
            <a:off x="5535930" y="3503295"/>
            <a:ext cx="3175" cy="566420"/>
          </a:xfrm>
          <a:prstGeom prst="curvedConnector3">
            <a:avLst>
              <a:gd name="adj1" fmla="val 750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曲线连接符 11"/>
          <p:cNvCxnSpPr>
            <a:stCxn id="6" idx="3"/>
            <a:endCxn id="10" idx="3"/>
          </p:cNvCxnSpPr>
          <p:nvPr/>
        </p:nvCxnSpPr>
        <p:spPr>
          <a:xfrm>
            <a:off x="5535930" y="3503295"/>
            <a:ext cx="3175" cy="1165225"/>
          </a:xfrm>
          <a:prstGeom prst="curvedConnector3">
            <a:avLst>
              <a:gd name="adj1" fmla="val 750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280" y="2447290"/>
            <a:ext cx="4572635" cy="3090545"/>
          </a:xfrm>
          <a:prstGeom prst="rect">
            <a:avLst/>
          </a:prstGeom>
        </p:spPr>
      </p:pic>
      <p:pic>
        <p:nvPicPr>
          <p:cNvPr id="14" name="图片 13" descr="01 (138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9940" y="5436870"/>
            <a:ext cx="1297940" cy="1297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封装的概念是指？</a:t>
            </a:r>
            <a:endParaRPr lang="zh-CN" altLang="en-US"/>
          </a:p>
          <a:p>
            <a:pPr marL="0" indent="0">
              <a:buNone/>
            </a:pPr>
            <a:r>
              <a:rPr lang="zh-CN" altLang="en-US" sz="1400"/>
              <a:t>将现实世界事物在类中描述为属性和方法，即为封装。</a:t>
            </a:r>
            <a:endParaRPr lang="zh-CN" altLang="en-US" sz="1400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什么是私有成员？为什么需要私有成员？</a:t>
            </a:r>
            <a:endParaRPr lang="zh-CN" altLang="en-US"/>
          </a:p>
          <a:p>
            <a:pPr marL="0" indent="0">
              <a:buNone/>
            </a:pPr>
            <a:r>
              <a:rPr lang="zh-CN" altLang="en-US" sz="1400"/>
              <a:t>现实事物有部分属性和行为是不公开对使用者开放的。同样在类中描述属性和方法的时候也需要达到这个要求，就需要定义私有成员了</a:t>
            </a:r>
            <a:endParaRPr lang="zh-CN" altLang="en-US" sz="1400"/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如何定义私有成员？</a:t>
            </a:r>
            <a:endParaRPr lang="zh-CN" altLang="en-US"/>
          </a:p>
          <a:p>
            <a:pPr marL="0" indent="0">
              <a:buNone/>
            </a:pPr>
            <a:r>
              <a:rPr lang="zh-CN" altLang="en-US" sz="1400"/>
              <a:t>成员变量和成员方法的命名均以</a:t>
            </a:r>
            <a:r>
              <a:rPr lang="en-US" altLang="zh-CN" sz="1400"/>
              <a:t>__</a:t>
            </a:r>
            <a:r>
              <a:rPr lang="zh-CN" altLang="en-US" sz="1400"/>
              <a:t>作为开头即可</a:t>
            </a:r>
            <a:endParaRPr lang="zh-CN" altLang="en-US" sz="1400"/>
          </a:p>
          <a:p>
            <a:pPr marL="0" indent="0">
              <a:buNone/>
            </a:pPr>
            <a:r>
              <a:rPr lang="en-US" altLang="zh-CN"/>
              <a:t>4. </a:t>
            </a:r>
            <a:r>
              <a:rPr lang="zh-CN" altLang="en-US"/>
              <a:t>私有成员的访问限制？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类对象无法访问私有成员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类中的其它成员可以访问私有成员</a:t>
            </a:r>
            <a:endParaRPr lang="zh-CN" altLang="en-US" sz="1400"/>
          </a:p>
          <a:p>
            <a:pPr marL="0" indent="0">
              <a:buNone/>
            </a:pPr>
            <a:endParaRPr lang="zh-CN" altLang="en-US" sz="14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3195320"/>
            <a:ext cx="5760720" cy="1968500"/>
          </a:xfrm>
        </p:spPr>
        <p:txBody>
          <a:bodyPr/>
          <a:p>
            <a:pPr marL="0" indent="0">
              <a:buNone/>
            </a:pPr>
            <a:r>
              <a:rPr lang="zh-CN" altLang="en-US"/>
              <a:t>私有成员的定义我们已经了解了，但是：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它有什么实际的意义吗？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在类中提供仅供内部使用的属性和方法，而不对外开放（类对象无法使用）</a:t>
            </a:r>
            <a:endParaRPr lang="zh-CN" altLang="en-US" sz="24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pic>
        <p:nvPicPr>
          <p:cNvPr id="4" name="图片 3" descr="01 (12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5270" y="1607820"/>
            <a:ext cx="1864360" cy="1864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生活中数据的组织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改为登记表，打印出来让学生自行填写：</a:t>
            </a:r>
            <a:endParaRPr lang="zh-CN" altLang="en-US"/>
          </a:p>
        </p:txBody>
      </p:sp>
      <p:pic>
        <p:nvPicPr>
          <p:cNvPr id="106" name="图片 105"/>
          <p:cNvPicPr/>
          <p:nvPr/>
        </p:nvPicPr>
        <p:blipFill>
          <a:blip r:embed="rId1"/>
          <a:srcRect l="22309" t="18135" r="12783" b="24951"/>
          <a:stretch>
            <a:fillRect/>
          </a:stretch>
        </p:blipFill>
        <p:spPr>
          <a:xfrm rot="16200000">
            <a:off x="264795" y="2758440"/>
            <a:ext cx="3063240" cy="201485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8" name="组合 7"/>
          <p:cNvGrpSpPr/>
          <p:nvPr/>
        </p:nvGrpSpPr>
        <p:grpSpPr>
          <a:xfrm>
            <a:off x="3369945" y="2658110"/>
            <a:ext cx="3586480" cy="2214880"/>
            <a:chOff x="5208" y="4186"/>
            <a:chExt cx="5648" cy="3488"/>
          </a:xfrm>
        </p:grpSpPr>
        <p:pic>
          <p:nvPicPr>
            <p:cNvPr id="4" name="图片 3" descr="32313534343233303b32313534343233393bb4f2d3a1bbfa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88" y="4186"/>
              <a:ext cx="3488" cy="3488"/>
            </a:xfrm>
            <a:prstGeom prst="rect">
              <a:avLst/>
            </a:prstGeom>
          </p:spPr>
        </p:pic>
        <p:sp>
          <p:nvSpPr>
            <p:cNvPr id="5" name="右箭头 4"/>
            <p:cNvSpPr/>
            <p:nvPr/>
          </p:nvSpPr>
          <p:spPr>
            <a:xfrm>
              <a:off x="5208" y="5512"/>
              <a:ext cx="1080" cy="838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右箭头 6"/>
            <p:cNvSpPr/>
            <p:nvPr/>
          </p:nvSpPr>
          <p:spPr>
            <a:xfrm>
              <a:off x="9776" y="5512"/>
              <a:ext cx="1080" cy="838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1305" y="2343785"/>
            <a:ext cx="1724660" cy="29540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8845" y="2346325"/>
            <a:ext cx="1590040" cy="295148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282565" y="5565775"/>
            <a:ext cx="160528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整洁明了</a:t>
            </a:r>
            <a:endParaRPr lang="zh-CN" altLang="en-US" sz="2800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pic>
        <p:nvPicPr>
          <p:cNvPr id="12" name="图片 11" descr="01 (119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5260" y="4731385"/>
            <a:ext cx="2190750" cy="2190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设计带有私有成员的手机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设计一个手机类，内部包含：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私有成员变量：</a:t>
            </a:r>
            <a:r>
              <a:rPr lang="en-US" altLang="zh-CN"/>
              <a:t>__is_5g_enable</a:t>
            </a:r>
            <a:r>
              <a:rPr lang="zh-CN" altLang="en-US"/>
              <a:t>，类型</a:t>
            </a:r>
            <a:r>
              <a:rPr lang="en-US" altLang="zh-CN"/>
              <a:t>bool</a:t>
            </a:r>
            <a:r>
              <a:rPr lang="zh-CN" altLang="en-US"/>
              <a:t>，</a:t>
            </a:r>
            <a:r>
              <a:rPr lang="en-US" altLang="zh-CN"/>
              <a:t>True</a:t>
            </a:r>
            <a:r>
              <a:rPr lang="zh-CN" altLang="en-US"/>
              <a:t>表示开启</a:t>
            </a:r>
            <a:r>
              <a:rPr lang="en-US" altLang="zh-CN"/>
              <a:t>5g</a:t>
            </a:r>
            <a:r>
              <a:rPr lang="zh-CN" altLang="en-US"/>
              <a:t>，</a:t>
            </a:r>
            <a:r>
              <a:rPr lang="en-US" altLang="zh-CN"/>
              <a:t>False</a:t>
            </a:r>
            <a:r>
              <a:rPr lang="zh-CN" altLang="en-US"/>
              <a:t>表示关闭</a:t>
            </a:r>
            <a:r>
              <a:rPr lang="en-US" altLang="zh-CN"/>
              <a:t>5g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私有成员方法：</a:t>
            </a:r>
            <a:r>
              <a:rPr lang="en-US" altLang="zh-CN"/>
              <a:t>__check_5g()</a:t>
            </a:r>
            <a:r>
              <a:rPr lang="zh-CN" altLang="en-US"/>
              <a:t>，会判断私有成员</a:t>
            </a:r>
            <a:r>
              <a:rPr lang="en-US" altLang="zh-CN">
                <a:sym typeface="+mn-ea"/>
              </a:rPr>
              <a:t>__is_5g_enable</a:t>
            </a:r>
            <a:r>
              <a:rPr lang="zh-CN" altLang="en-US">
                <a:sym typeface="+mn-ea"/>
              </a:rPr>
              <a:t>的值</a:t>
            </a:r>
            <a:endParaRPr lang="zh-CN" altLang="en-US"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sym typeface="+mn-ea"/>
              </a:rPr>
              <a:t>若为</a:t>
            </a:r>
            <a:r>
              <a:rPr lang="en-US" altLang="zh-CN" sz="1400" b="0">
                <a:sym typeface="+mn-ea"/>
              </a:rPr>
              <a:t>True</a:t>
            </a:r>
            <a:r>
              <a:rPr lang="zh-CN" altLang="en-US" sz="1400" b="0">
                <a:sym typeface="+mn-ea"/>
              </a:rPr>
              <a:t>，打印输出：</a:t>
            </a:r>
            <a:r>
              <a:rPr lang="en-US" altLang="zh-CN" sz="1400" b="0">
                <a:sym typeface="+mn-ea"/>
              </a:rPr>
              <a:t>5g</a:t>
            </a:r>
            <a:r>
              <a:rPr lang="zh-CN" altLang="en-US" sz="1400" b="0">
                <a:sym typeface="+mn-ea"/>
              </a:rPr>
              <a:t>开启</a:t>
            </a:r>
            <a:endParaRPr lang="zh-CN" altLang="en-US" sz="1400" b="0"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sym typeface="+mn-ea"/>
              </a:rPr>
              <a:t>若为</a:t>
            </a:r>
            <a:r>
              <a:rPr lang="en-US" altLang="zh-CN" sz="1400" b="0">
                <a:sym typeface="+mn-ea"/>
              </a:rPr>
              <a:t>False</a:t>
            </a:r>
            <a:r>
              <a:rPr lang="zh-CN" altLang="en-US" sz="1400" b="0">
                <a:sym typeface="+mn-ea"/>
              </a:rPr>
              <a:t>，打印输出：</a:t>
            </a:r>
            <a:r>
              <a:rPr lang="en-US" altLang="zh-CN" sz="1400" b="0">
                <a:sym typeface="+mn-ea"/>
              </a:rPr>
              <a:t>5g</a:t>
            </a:r>
            <a:r>
              <a:rPr lang="zh-CN" altLang="en-US" sz="1400" b="0">
                <a:sym typeface="+mn-ea"/>
              </a:rPr>
              <a:t>关闭，使用</a:t>
            </a:r>
            <a:r>
              <a:rPr lang="en-US" altLang="zh-CN" sz="1400" b="0">
                <a:sym typeface="+mn-ea"/>
              </a:rPr>
              <a:t>4g</a:t>
            </a:r>
            <a:r>
              <a:rPr lang="zh-CN" altLang="en-US" sz="1400" b="0">
                <a:sym typeface="+mn-ea"/>
              </a:rPr>
              <a:t>网络</a:t>
            </a:r>
            <a:endParaRPr lang="zh-CN" altLang="en-US" sz="1400" b="0">
              <a:sym typeface="+mn-ea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公开成员方法：</a:t>
            </a:r>
            <a:r>
              <a:rPr lang="en-US" altLang="zh-CN">
                <a:sym typeface="+mn-ea"/>
              </a:rPr>
              <a:t>call_by_5g()</a:t>
            </a:r>
            <a:r>
              <a:rPr lang="zh-CN" altLang="en-US">
                <a:sym typeface="+mn-ea"/>
              </a:rPr>
              <a:t>，调用它会执行</a:t>
            </a:r>
            <a:endParaRPr lang="zh-CN" altLang="en-US"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sym typeface="+mn-ea"/>
              </a:rPr>
              <a:t>调用私有成员方法：</a:t>
            </a:r>
            <a:r>
              <a:rPr lang="en-US" altLang="zh-CN" sz="1400" b="0">
                <a:sym typeface="+mn-ea"/>
              </a:rPr>
              <a:t>__check_5g()</a:t>
            </a:r>
            <a:r>
              <a:rPr lang="zh-CN" altLang="en-US" sz="1400" b="0">
                <a:sym typeface="+mn-ea"/>
              </a:rPr>
              <a:t>，判断</a:t>
            </a:r>
            <a:r>
              <a:rPr lang="en-US" altLang="zh-CN" sz="1400" b="0">
                <a:sym typeface="+mn-ea"/>
              </a:rPr>
              <a:t>5g</a:t>
            </a:r>
            <a:r>
              <a:rPr lang="zh-CN" altLang="en-US" sz="1400" b="0">
                <a:sym typeface="+mn-ea"/>
              </a:rPr>
              <a:t>网络状态</a:t>
            </a:r>
            <a:endParaRPr lang="zh-CN" altLang="en-US" sz="1400" b="0"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sym typeface="+mn-ea"/>
              </a:rPr>
              <a:t>打印输出：正在通话中</a:t>
            </a:r>
            <a:endParaRPr lang="zh-CN" altLang="en-US" sz="1400" b="0"/>
          </a:p>
          <a:p>
            <a:pPr lvl="0">
              <a:buFont typeface="Arial" panose="020B0604020202020204" pitchFamily="34" charset="0"/>
            </a:pPr>
            <a:r>
              <a:rPr lang="zh-CN" altLang="en-US">
                <a:sym typeface="+mn-ea"/>
              </a:rPr>
              <a:t>运行结果：</a:t>
            </a:r>
            <a:endParaRPr lang="en-US" altLang="zh-CN">
              <a:sym typeface="+mn-ea"/>
            </a:endParaRPr>
          </a:p>
          <a:p>
            <a:pPr lvl="0">
              <a:buFont typeface="Arial" panose="020B0604020202020204" pitchFamily="34" charset="0"/>
            </a:pPr>
            <a:endParaRPr lang="zh-CN" altLang="en-US">
              <a:sym typeface="+mn-ea"/>
            </a:endParaRPr>
          </a:p>
          <a:p>
            <a:pPr lvl="0">
              <a:buFont typeface="Arial" panose="020B0604020202020204" pitchFamily="34" charset="0"/>
            </a:pPr>
            <a:r>
              <a:rPr lang="zh-CN" altLang="en-US">
                <a:sym typeface="+mn-ea"/>
              </a:rPr>
              <a:t>通过完成这个类的设计和使用，体会封装中私有成员的作用</a:t>
            </a:r>
            <a:endParaRPr lang="zh-CN" altLang="en-US">
              <a:sym typeface="+mn-ea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对用户公开的，</a:t>
            </a:r>
            <a:r>
              <a:rPr lang="en-US" altLang="zh-CN">
                <a:sym typeface="+mn-ea"/>
              </a:rPr>
              <a:t>call_by_5g()</a:t>
            </a:r>
            <a:r>
              <a:rPr lang="zh-CN" altLang="en-US">
                <a:sym typeface="+mn-ea"/>
              </a:rPr>
              <a:t>方法</a:t>
            </a:r>
            <a:endParaRPr lang="zh-CN" altLang="en-US">
              <a:sym typeface="+mn-ea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对用户隐藏的，</a:t>
            </a:r>
            <a:r>
              <a:rPr lang="en-US" altLang="zh-CN">
                <a:sym typeface="+mn-ea"/>
              </a:rPr>
              <a:t>__is_5g_enable</a:t>
            </a:r>
            <a:r>
              <a:rPr lang="zh-CN" altLang="en-US">
                <a:sym typeface="+mn-ea"/>
              </a:rPr>
              <a:t>私有变量和</a:t>
            </a:r>
            <a:r>
              <a:rPr lang="en-US" altLang="zh-CN">
                <a:sym typeface="+mn-ea"/>
              </a:rPr>
              <a:t>__check_5g</a:t>
            </a:r>
            <a:r>
              <a:rPr lang="zh-CN" altLang="en-US">
                <a:sym typeface="+mn-ea"/>
              </a:rPr>
              <a:t>私有成员</a:t>
            </a:r>
            <a:endParaRPr lang="en-US" altLang="zh-CN"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54375" y="4459605"/>
            <a:ext cx="1950720" cy="6019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 descr="01 (10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3745" y="5270500"/>
            <a:ext cx="1341755" cy="134175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 descr="7b0a202020202262756c6c6574223a20227b5c2263617465676f727949645c223a31303030357d220a7d0a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初识对象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成员方法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类和对象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构造方法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其它内置方法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封装</a:t>
            </a:r>
            <a:endParaRPr kumimoji="1" lang="zh-CN" sz="1600" dirty="0"/>
          </a:p>
          <a:p>
            <a:pPr algn="l"/>
            <a:r>
              <a:rPr kumimoji="1" lang="zh-CN" sz="1600" dirty="0">
                <a:solidFill>
                  <a:srgbClr val="FF0000"/>
                </a:solidFill>
                <a:sym typeface="+mn-ea"/>
              </a:rPr>
              <a:t>继承</a:t>
            </a:r>
            <a:endParaRPr kumimoji="1" lang="zh-CN" sz="1600" dirty="0">
              <a:solidFill>
                <a:srgbClr val="FF0000"/>
              </a:solidFill>
              <a:sym typeface="+mn-ea"/>
            </a:endParaRPr>
          </a:p>
          <a:p>
            <a:pPr algn="l"/>
            <a:r>
              <a:rPr kumimoji="1" lang="zh-CN" sz="1600" dirty="0">
                <a:sym typeface="+mn-ea"/>
              </a:rPr>
              <a:t>类型注解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多态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综合案例</a:t>
            </a:r>
            <a:endParaRPr kumimoji="1" lang="zh-CN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3837305"/>
            <a:ext cx="410210" cy="41021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6870700" y="3423285"/>
            <a:ext cx="2540635" cy="1221740"/>
            <a:chOff x="10831" y="5819"/>
            <a:chExt cx="4001" cy="1924"/>
          </a:xfrm>
        </p:grpSpPr>
        <p:sp>
          <p:nvSpPr>
            <p:cNvPr id="10" name="左大括号 9"/>
            <p:cNvSpPr/>
            <p:nvPr/>
          </p:nvSpPr>
          <p:spPr>
            <a:xfrm>
              <a:off x="10831" y="6076"/>
              <a:ext cx="1094" cy="143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024" y="5819"/>
              <a:ext cx="2248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4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继承的基础语法</a:t>
              </a:r>
              <a:endParaRPr lang="zh-CN" altLang="en-US" sz="1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2024" y="7260"/>
              <a:ext cx="2808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复写和使用父类成员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理解继承的概念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掌握继承的使用方式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掌握</a:t>
            </a:r>
            <a:r>
              <a:rPr lang="en-US" altLang="zh-CN">
                <a:solidFill>
                  <a:srgbClr val="FF0000"/>
                </a:solidFill>
              </a:rPr>
              <a:t>pass</a:t>
            </a:r>
            <a:r>
              <a:rPr lang="zh-CN" altLang="en-US">
                <a:solidFill>
                  <a:srgbClr val="FF0000"/>
                </a:solidFill>
              </a:rPr>
              <a:t>关键字的作用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继承的引出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645285" y="4497705"/>
            <a:ext cx="8829040" cy="610235"/>
          </a:xfrm>
        </p:spPr>
        <p:txBody>
          <a:bodyPr/>
          <a:p>
            <a:pPr>
              <a:buFont typeface="Wingdings" panose="05000000000000000000" charset="0"/>
            </a:pPr>
            <a:r>
              <a:rPr lang="zh-CN" altLang="en-US"/>
              <a:t>如果你是设计师，你会如何选择？</a:t>
            </a:r>
            <a:endParaRPr lang="zh-CN" altLang="en-US"/>
          </a:p>
          <a:p>
            <a:pPr marL="342900" indent="-342900">
              <a:buFont typeface="Wingdings" panose="05000000000000000000" charset="0"/>
              <a:buAutoNum type="arabicPeriod"/>
            </a:pPr>
            <a:r>
              <a:rPr lang="zh-CN" altLang="en-US"/>
              <a:t>每一代新款手机，都从零开始出设计图</a:t>
            </a:r>
            <a:endParaRPr lang="zh-CN" altLang="en-US"/>
          </a:p>
          <a:p>
            <a:pPr marL="342900" indent="-342900">
              <a:buFont typeface="Wingdings" panose="05000000000000000000" charset="0"/>
              <a:buAutoNum type="arabicPeriod"/>
            </a:pPr>
            <a:r>
              <a:rPr lang="zh-CN" altLang="en-US"/>
              <a:t>基于老款的设计图，修修改改</a:t>
            </a:r>
            <a:endParaRPr lang="zh-CN" altLang="en-US"/>
          </a:p>
        </p:txBody>
      </p:sp>
      <p:pic>
        <p:nvPicPr>
          <p:cNvPr id="5" name="图片 4" descr="01 (13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46080" y="4441190"/>
            <a:ext cx="2409825" cy="2409825"/>
          </a:xfrm>
          <a:prstGeom prst="rect">
            <a:avLst/>
          </a:prstGeom>
        </p:spPr>
      </p:pic>
      <p:pic>
        <p:nvPicPr>
          <p:cNvPr id="102" name="图片 101"/>
          <p:cNvPicPr/>
          <p:nvPr/>
        </p:nvPicPr>
        <p:blipFill>
          <a:blip r:embed="rId2"/>
          <a:srcRect t="8033" r="57380" b="8488"/>
          <a:stretch>
            <a:fillRect/>
          </a:stretch>
        </p:blipFill>
        <p:spPr>
          <a:xfrm>
            <a:off x="2045970" y="1706245"/>
            <a:ext cx="1085215" cy="21259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8"/>
          <p:cNvPicPr/>
          <p:nvPr/>
        </p:nvPicPr>
        <p:blipFill>
          <a:blip r:embed="rId2"/>
          <a:srcRect t="8033" r="57380" b="8488"/>
          <a:stretch>
            <a:fillRect/>
          </a:stretch>
        </p:blipFill>
        <p:spPr>
          <a:xfrm>
            <a:off x="4221480" y="1733550"/>
            <a:ext cx="1085215" cy="21259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/>
          <p:nvPr/>
        </p:nvPicPr>
        <p:blipFill>
          <a:blip r:embed="rId2"/>
          <a:srcRect t="8033" r="57380" b="8488"/>
          <a:stretch>
            <a:fillRect/>
          </a:stretch>
        </p:blipFill>
        <p:spPr>
          <a:xfrm>
            <a:off x="6396990" y="1733550"/>
            <a:ext cx="1085215" cy="21259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 10"/>
          <p:cNvPicPr/>
          <p:nvPr/>
        </p:nvPicPr>
        <p:blipFill>
          <a:blip r:embed="rId2"/>
          <a:srcRect t="8033" r="57380" b="8488"/>
          <a:stretch>
            <a:fillRect/>
          </a:stretch>
        </p:blipFill>
        <p:spPr>
          <a:xfrm>
            <a:off x="8572500" y="1733550"/>
            <a:ext cx="1085215" cy="21259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2077085" y="3859530"/>
            <a:ext cx="1022350" cy="33718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iPhone 6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204018" y="3859530"/>
            <a:ext cx="1119505" cy="33718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iPhone 6s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428106" y="3859530"/>
            <a:ext cx="1022350" cy="33718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iPhone 7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601076" y="3859530"/>
            <a:ext cx="1022350" cy="33718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iPhone 8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3363595" y="2834640"/>
            <a:ext cx="624840" cy="285115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右箭头 3"/>
          <p:cNvSpPr/>
          <p:nvPr/>
        </p:nvSpPr>
        <p:spPr>
          <a:xfrm>
            <a:off x="5539740" y="2834640"/>
            <a:ext cx="624840" cy="285115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>
            <a:off x="7714615" y="2834640"/>
            <a:ext cx="624840" cy="285115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继承的引出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0565" y="2503170"/>
            <a:ext cx="3733800" cy="18516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375" y="1889760"/>
            <a:ext cx="3893820" cy="3078480"/>
          </a:xfrm>
          <a:prstGeom prst="rect">
            <a:avLst/>
          </a:prstGeom>
        </p:spPr>
      </p:pic>
      <p:sp>
        <p:nvSpPr>
          <p:cNvPr id="7" name="文本占位符 2"/>
          <p:cNvSpPr>
            <a:spLocks noGrp="1"/>
          </p:cNvSpPr>
          <p:nvPr/>
        </p:nvSpPr>
        <p:spPr>
          <a:xfrm>
            <a:off x="1645285" y="4497705"/>
            <a:ext cx="8829040" cy="61023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charset="0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构建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Phone2022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类，你会选择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buFont typeface="Wingdings" panose="05000000000000000000" charset="0"/>
              <a:buAutoNum type="arabicPeriod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从头写一个新的类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buFont typeface="Wingdings" panose="05000000000000000000" charset="0"/>
              <a:buAutoNum type="arabicPeriod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基于已有的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Phone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类进行修改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4984750" y="3250565"/>
            <a:ext cx="1031875" cy="470535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 descr="01 (135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733915" y="2933065"/>
            <a:ext cx="2266315" cy="226631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123565" y="6009005"/>
            <a:ext cx="4697730" cy="46037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我们可以使用继承，来完成此需求</a:t>
            </a:r>
            <a:endParaRPr lang="zh-CN" altLang="en-US" sz="24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单继承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4032250"/>
            <a:ext cx="10699115" cy="1843405"/>
          </a:xfrm>
        </p:spPr>
        <p:txBody>
          <a:bodyPr/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继承分为：单继承和多继承</a:t>
            </a:r>
            <a:endParaRPr lang="zh-CN" altLang="en-US"/>
          </a:p>
          <a:p>
            <a:r>
              <a:rPr lang="zh-CN" altLang="en-US"/>
              <a:t>使用如图语法，可以完成类的单继承。</a:t>
            </a:r>
            <a:endParaRPr lang="zh-CN" altLang="en-US"/>
          </a:p>
          <a:p>
            <a:r>
              <a:rPr lang="zh-CN" altLang="en-US"/>
              <a:t>继承表示：将从父类那里继承（复制）来成员变量和成员方法（不含私有）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0565" y="1751965"/>
            <a:ext cx="3733800" cy="18516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190" y="1751965"/>
            <a:ext cx="2884170" cy="22802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190" y="1915795"/>
            <a:ext cx="3916680" cy="1524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4105" y="2540635"/>
            <a:ext cx="601345" cy="2743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565" y="4235450"/>
            <a:ext cx="2148840" cy="6477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288405" y="5496560"/>
            <a:ext cx="309880" cy="25273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10" name="图片 9" descr="01 (158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29925" y="5214620"/>
            <a:ext cx="1376045" cy="13760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多继承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Python</a:t>
            </a:r>
            <a:r>
              <a:rPr lang="zh-CN" altLang="en-US"/>
              <a:t>的类之间也支持多继承，即一个类，可以继承多个父类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8860" y="5030470"/>
            <a:ext cx="4533900" cy="6096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71525" y="2240280"/>
            <a:ext cx="1263015" cy="526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手机</a:t>
            </a:r>
            <a:endParaRPr lang="zh-CN" altLang="en-US" sz="1600"/>
          </a:p>
        </p:txBody>
      </p:sp>
      <p:sp>
        <p:nvSpPr>
          <p:cNvPr id="8" name="矩形 7"/>
          <p:cNvSpPr/>
          <p:nvPr/>
        </p:nvSpPr>
        <p:spPr>
          <a:xfrm>
            <a:off x="2673985" y="2204720"/>
            <a:ext cx="1263015" cy="5264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NFC</a:t>
            </a:r>
            <a:r>
              <a:rPr lang="zh-CN" altLang="en-US"/>
              <a:t>读卡器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576445" y="2204720"/>
            <a:ext cx="1263015" cy="5264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红外遥控器</a:t>
            </a:r>
            <a:endParaRPr lang="zh-CN" altLang="en-US" sz="1600"/>
          </a:p>
        </p:txBody>
      </p:sp>
      <p:sp>
        <p:nvSpPr>
          <p:cNvPr id="10" name="矩形 9"/>
          <p:cNvSpPr/>
          <p:nvPr/>
        </p:nvSpPr>
        <p:spPr>
          <a:xfrm>
            <a:off x="2673985" y="3917950"/>
            <a:ext cx="1263015" cy="52641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小米手机</a:t>
            </a:r>
            <a:endParaRPr lang="zh-CN" altLang="en-US" sz="1600"/>
          </a:p>
        </p:txBody>
      </p:sp>
      <p:cxnSp>
        <p:nvCxnSpPr>
          <p:cNvPr id="11" name="肘形连接符 10"/>
          <p:cNvCxnSpPr>
            <a:stCxn id="7" idx="2"/>
            <a:endCxn id="10" idx="1"/>
          </p:cNvCxnSpPr>
          <p:nvPr/>
        </p:nvCxnSpPr>
        <p:spPr>
          <a:xfrm rot="5400000" flipV="1">
            <a:off x="1330960" y="2838450"/>
            <a:ext cx="1414780" cy="127063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8" idx="2"/>
            <a:endCxn id="10" idx="0"/>
          </p:cNvCxnSpPr>
          <p:nvPr/>
        </p:nvCxnSpPr>
        <p:spPr>
          <a:xfrm>
            <a:off x="3305810" y="2731135"/>
            <a:ext cx="0" cy="11868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9" idx="2"/>
            <a:endCxn id="10" idx="3"/>
          </p:cNvCxnSpPr>
          <p:nvPr/>
        </p:nvCxnSpPr>
        <p:spPr>
          <a:xfrm rot="5400000">
            <a:off x="3847465" y="2820670"/>
            <a:ext cx="1450340" cy="127127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040" y="1085215"/>
            <a:ext cx="3376930" cy="4742815"/>
          </a:xfrm>
          <a:prstGeom prst="rect">
            <a:avLst/>
          </a:prstGeom>
        </p:spPr>
      </p:pic>
      <p:pic>
        <p:nvPicPr>
          <p:cNvPr id="16" name="图片 15" descr="01 (99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6560" y="5044440"/>
            <a:ext cx="1840230" cy="1840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多继承注意事项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多个父类中，如果有同名的成员，那么</a:t>
            </a:r>
            <a:r>
              <a:rPr lang="zh-CN" altLang="en-US">
                <a:solidFill>
                  <a:srgbClr val="FF0000"/>
                </a:solidFill>
              </a:rPr>
              <a:t>默认</a:t>
            </a:r>
            <a:r>
              <a:rPr lang="zh-CN" altLang="en-US"/>
              <a:t>以继承顺序（从左到右）为优先级。</a:t>
            </a:r>
            <a:endParaRPr lang="zh-CN" altLang="en-US"/>
          </a:p>
          <a:p>
            <a:r>
              <a:rPr lang="zh-CN" altLang="en-US"/>
              <a:t>即：先继承的保留，后继承的被覆盖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3430" y="2496185"/>
            <a:ext cx="2965450" cy="4165600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4464050" y="4382135"/>
            <a:ext cx="821055" cy="39306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910" y="4262755"/>
            <a:ext cx="5715000" cy="63246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74065" y="2815590"/>
            <a:ext cx="2964180" cy="161290"/>
          </a:xfrm>
          <a:prstGeom prst="rect">
            <a:avLst/>
          </a:prstGeom>
          <a:noFill/>
          <a:ln w="12700" cmpd="sng">
            <a:solidFill>
              <a:srgbClr val="AD2B2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74700" y="3974465"/>
            <a:ext cx="2963545" cy="161290"/>
          </a:xfrm>
          <a:prstGeom prst="rect">
            <a:avLst/>
          </a:prstGeom>
          <a:noFill/>
          <a:ln w="12700" cmpd="sng">
            <a:solidFill>
              <a:srgbClr val="AD2B2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 descr="01 (87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900410" y="5202555"/>
            <a:ext cx="1459230" cy="1459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6" grpId="0" animBg="1"/>
      <p:bldP spid="7" grpId="1" animBg="1"/>
      <p:bldP spid="6" grpId="1" animBg="1"/>
      <p:bldP spid="4" grpId="0" animBg="1"/>
      <p:bldP spid="4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什么是继承？</a:t>
            </a:r>
            <a:endParaRPr lang="zh-CN" altLang="en-US"/>
          </a:p>
          <a:p>
            <a:pPr marL="0" indent="0">
              <a:buNone/>
            </a:pPr>
            <a:r>
              <a:rPr lang="zh-CN" altLang="en-US" sz="1000"/>
              <a:t>继承就是一个类，继承另外一个类的成员变量和成员方法</a:t>
            </a:r>
            <a:endParaRPr lang="zh-CN" altLang="en-US" sz="1000"/>
          </a:p>
          <a:p>
            <a:pPr marL="0" indent="0">
              <a:buNone/>
            </a:pPr>
            <a:r>
              <a:rPr lang="zh-CN" altLang="en-US" sz="1000"/>
              <a:t>语法：</a:t>
            </a:r>
            <a:endParaRPr lang="zh-CN" altLang="en-US" sz="1000"/>
          </a:p>
          <a:p>
            <a:pPr marL="0" indent="0">
              <a:buNone/>
            </a:pPr>
            <a:endParaRPr lang="zh-CN" altLang="en-US" sz="1000"/>
          </a:p>
          <a:p>
            <a:pPr marL="0" indent="0">
              <a:buNone/>
            </a:pPr>
            <a:r>
              <a:rPr lang="zh-CN" altLang="en-US" sz="1000"/>
              <a:t>子类构建的类对象，可以</a:t>
            </a:r>
            <a:endParaRPr lang="zh-CN" altLang="en-US" sz="100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sz="1000"/>
              <a:t>有自己的成员变量和成员方法</a:t>
            </a:r>
            <a:endParaRPr lang="zh-CN" altLang="en-US" sz="100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sz="1000"/>
              <a:t>使用父类的成员变量和成员方法</a:t>
            </a:r>
            <a:endParaRPr lang="zh-CN" altLang="en-US" sz="1000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单继承和多继承</a:t>
            </a:r>
            <a:endParaRPr lang="zh-CN" altLang="en-US"/>
          </a:p>
          <a:p>
            <a:pPr marL="0" indent="0">
              <a:buNone/>
            </a:pPr>
            <a:r>
              <a:rPr lang="zh-CN" altLang="en-US" sz="1000"/>
              <a:t>单继承：一个类继承另一个类</a:t>
            </a:r>
            <a:endParaRPr lang="zh-CN" altLang="en-US" sz="1000"/>
          </a:p>
          <a:p>
            <a:pPr marL="0" indent="0">
              <a:buNone/>
            </a:pPr>
            <a:r>
              <a:rPr lang="zh-CN" altLang="en-US" sz="1000"/>
              <a:t>多继承：一个类继承多个类，按照顺序从左向右依次继承</a:t>
            </a:r>
            <a:endParaRPr lang="zh-CN" altLang="en-US" sz="1000"/>
          </a:p>
          <a:p>
            <a:pPr marL="0" indent="0">
              <a:buNone/>
            </a:pPr>
            <a:r>
              <a:rPr lang="zh-CN" altLang="en-US" sz="1000"/>
              <a:t>多继承中，如果父类有同名方法或属性，先继承的优先级高于后继承</a:t>
            </a:r>
            <a:endParaRPr lang="zh-CN" altLang="en-US" sz="1000"/>
          </a:p>
          <a:p>
            <a:pPr marL="0" algn="l">
              <a:buNone/>
            </a:pPr>
            <a:r>
              <a:rPr lang="zh-CN" altLang="en-US" sz="1800"/>
              <a:t>3. pass关键字的作用是什么</a:t>
            </a:r>
            <a:endParaRPr lang="zh-CN" altLang="en-US" sz="1800"/>
          </a:p>
          <a:p>
            <a:pPr marL="0" indent="0">
              <a:buNone/>
            </a:pPr>
            <a:r>
              <a:rPr lang="en-US" altLang="zh-CN" sz="1000"/>
              <a:t>pass</a:t>
            </a:r>
            <a:r>
              <a:rPr lang="zh-CN" altLang="en-US" sz="1000"/>
              <a:t>是占位语句，用来保证函数（方法）或类定义的完整性，表示无内容，空的意思</a:t>
            </a:r>
            <a:endParaRPr lang="zh-CN" altLang="en-US" sz="1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9700" y="2607310"/>
            <a:ext cx="2203450" cy="32893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 descr="7b0a202020202262756c6c6574223a20227b5c2263617465676f727949645c223a31303030357d220a7d0a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初识对象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成员方法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类和对象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构造方法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其它内置方法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封装</a:t>
            </a:r>
            <a:endParaRPr kumimoji="1" lang="zh-CN" sz="1600" dirty="0"/>
          </a:p>
          <a:p>
            <a:pPr algn="l"/>
            <a:r>
              <a:rPr kumimoji="1" lang="zh-CN" sz="1600" dirty="0">
                <a:solidFill>
                  <a:srgbClr val="FF0000"/>
                </a:solidFill>
                <a:sym typeface="+mn-ea"/>
              </a:rPr>
              <a:t>继承</a:t>
            </a:r>
            <a:endParaRPr kumimoji="1" lang="zh-CN" sz="1600" dirty="0">
              <a:solidFill>
                <a:srgbClr val="FF0000"/>
              </a:solidFill>
              <a:sym typeface="+mn-ea"/>
            </a:endParaRPr>
          </a:p>
          <a:p>
            <a:pPr algn="l"/>
            <a:r>
              <a:rPr kumimoji="1" lang="zh-CN" sz="1600" dirty="0">
                <a:sym typeface="+mn-ea"/>
              </a:rPr>
              <a:t>类型注解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多态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综合案例</a:t>
            </a:r>
            <a:endParaRPr kumimoji="1" lang="zh-CN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3837305"/>
            <a:ext cx="410210" cy="41021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6870700" y="3423285"/>
            <a:ext cx="2540635" cy="1221740"/>
            <a:chOff x="10831" y="5819"/>
            <a:chExt cx="4001" cy="1924"/>
          </a:xfrm>
        </p:grpSpPr>
        <p:sp>
          <p:nvSpPr>
            <p:cNvPr id="10" name="左大括号 9"/>
            <p:cNvSpPr/>
            <p:nvPr/>
          </p:nvSpPr>
          <p:spPr>
            <a:xfrm>
              <a:off x="10831" y="6076"/>
              <a:ext cx="1094" cy="143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024" y="5819"/>
              <a:ext cx="2248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继承的基础语法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2024" y="7260"/>
              <a:ext cx="2808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4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复写和使用父类成员</a:t>
              </a:r>
              <a:endParaRPr lang="zh-CN" altLang="en-US" sz="1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程序中数据的组织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在程序中简单使用变量来记录学生信息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b="52766"/>
          <a:stretch>
            <a:fillRect/>
          </a:stretch>
        </p:blipFill>
        <p:spPr>
          <a:xfrm>
            <a:off x="857250" y="2480310"/>
            <a:ext cx="3162300" cy="23094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文本框 7"/>
          <p:cNvSpPr txBox="1"/>
          <p:nvPr/>
        </p:nvSpPr>
        <p:spPr>
          <a:xfrm>
            <a:off x="4683125" y="5725795"/>
            <a:ext cx="205676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混乱、不统一</a:t>
            </a:r>
            <a:endParaRPr lang="zh-CN" altLang="en-US" sz="2800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pic>
        <p:nvPicPr>
          <p:cNvPr id="7" name="图片 6" descr="01 (110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1465" y="4789805"/>
            <a:ext cx="1823085" cy="18230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905" y="2480310"/>
            <a:ext cx="5905500" cy="304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905" y="3321685"/>
            <a:ext cx="1809750" cy="22606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掌握复写父类成员的语法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掌握如何在子类中调用父类成员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复写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子类继承父类的成员属性和成员方法后，如果对其</a:t>
            </a:r>
            <a:r>
              <a:rPr lang="en-US" altLang="zh-CN"/>
              <a:t>“</a:t>
            </a:r>
            <a:r>
              <a:rPr lang="zh-CN" altLang="en-US"/>
              <a:t>不满意</a:t>
            </a:r>
            <a:r>
              <a:rPr lang="en-US" altLang="zh-CN"/>
              <a:t>”</a:t>
            </a:r>
            <a:r>
              <a:rPr lang="zh-CN" altLang="en-US"/>
              <a:t>，那么可以进行复写。</a:t>
            </a:r>
            <a:endParaRPr lang="zh-CN" altLang="en-US"/>
          </a:p>
          <a:p>
            <a:r>
              <a:rPr lang="zh-CN" altLang="en-US"/>
              <a:t>即：在子类中重新定义同名的属性或方法即可。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7" name="图片 6" descr="01 (9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28680" y="5497830"/>
            <a:ext cx="1233170" cy="12331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55" y="2644775"/>
            <a:ext cx="4055745" cy="266319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调用父类同名成员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一旦复写父类成员，那么类对象调用成员的时候，就会调用复写后的新成员</a:t>
            </a:r>
            <a:endParaRPr lang="zh-CN" altLang="en-US"/>
          </a:p>
          <a:p>
            <a:r>
              <a:rPr lang="zh-CN" altLang="en-US"/>
              <a:t>如果需要使用被复写的父类的成员，需要特殊的调用方式</a:t>
            </a:r>
            <a:r>
              <a:rPr lang="en-US" altLang="zh-CN"/>
              <a:t>: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方式</a:t>
            </a:r>
            <a:r>
              <a:rPr lang="en-US" altLang="zh-CN"/>
              <a:t>1</a:t>
            </a:r>
            <a:r>
              <a:rPr lang="zh-CN" altLang="en-US"/>
              <a:t>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调用父类成员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 sz="1200"/>
              <a:t>     </a:t>
            </a:r>
            <a:r>
              <a:rPr lang="zh-CN" altLang="en-US" sz="1200"/>
              <a:t>使用成员变量：</a:t>
            </a:r>
            <a:r>
              <a:rPr lang="zh-CN" altLang="en-US" sz="1200">
                <a:solidFill>
                  <a:srgbClr val="FF0000"/>
                </a:solidFill>
              </a:rPr>
              <a:t>父类名</a:t>
            </a:r>
            <a:r>
              <a:rPr lang="en-US" altLang="zh-CN" sz="1200">
                <a:solidFill>
                  <a:srgbClr val="FF0000"/>
                </a:solidFill>
              </a:rPr>
              <a:t>.</a:t>
            </a:r>
            <a:r>
              <a:rPr lang="zh-CN" altLang="en-US" sz="1200">
                <a:solidFill>
                  <a:srgbClr val="FF0000"/>
                </a:solidFill>
              </a:rPr>
              <a:t>成员变量</a:t>
            </a:r>
            <a:endParaRPr lang="zh-CN" altLang="en-US" sz="1200"/>
          </a:p>
          <a:p>
            <a:pPr>
              <a:buFont typeface="Arial" panose="020B0604020202020204" pitchFamily="34" charset="0"/>
            </a:pPr>
            <a:r>
              <a:rPr lang="zh-CN" altLang="en-US" sz="1200"/>
              <a:t> </a:t>
            </a:r>
            <a:r>
              <a:rPr lang="en-US" altLang="zh-CN" sz="1200"/>
              <a:t>    </a:t>
            </a:r>
            <a:r>
              <a:rPr lang="zh-CN" altLang="en-US" sz="1200"/>
              <a:t>使用成员方法：</a:t>
            </a:r>
            <a:r>
              <a:rPr lang="zh-CN" altLang="en-US" sz="1200">
                <a:solidFill>
                  <a:srgbClr val="FF0000"/>
                </a:solidFill>
              </a:rPr>
              <a:t>父类名</a:t>
            </a:r>
            <a:r>
              <a:rPr lang="en-US" altLang="zh-CN" sz="1200">
                <a:solidFill>
                  <a:srgbClr val="FF0000"/>
                </a:solidFill>
              </a:rPr>
              <a:t>.</a:t>
            </a:r>
            <a:r>
              <a:rPr lang="zh-CN" altLang="en-US" sz="1200">
                <a:solidFill>
                  <a:srgbClr val="FF0000"/>
                </a:solidFill>
              </a:rPr>
              <a:t>成员方法</a:t>
            </a:r>
            <a:r>
              <a:rPr lang="en-US" altLang="zh-CN" sz="1200">
                <a:solidFill>
                  <a:srgbClr val="FF0000"/>
                </a:solidFill>
              </a:rPr>
              <a:t>(self)</a:t>
            </a:r>
            <a:endParaRPr lang="zh-CN" altLang="en-US" sz="120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方式</a:t>
            </a:r>
            <a:r>
              <a:rPr lang="en-US" altLang="zh-CN"/>
              <a:t>2</a:t>
            </a:r>
            <a:r>
              <a:rPr lang="zh-CN" altLang="en-US"/>
              <a:t>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使用</a:t>
            </a:r>
            <a:r>
              <a:rPr lang="en-US" altLang="zh-CN"/>
              <a:t>super()</a:t>
            </a:r>
            <a:r>
              <a:rPr lang="zh-CN" altLang="en-US"/>
              <a:t>调用父类成员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 sz="1200"/>
              <a:t>     </a:t>
            </a:r>
            <a:r>
              <a:rPr lang="zh-CN" altLang="en-US" sz="1200">
                <a:sym typeface="+mn-ea"/>
              </a:rPr>
              <a:t>使用成员变量：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super().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成员变量</a:t>
            </a:r>
            <a:endParaRPr lang="zh-CN" altLang="en-US" sz="120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</a:pPr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 </a:t>
            </a:r>
            <a:r>
              <a:rPr lang="zh-CN" altLang="en-US" sz="1200">
                <a:sym typeface="+mn-ea"/>
              </a:rPr>
              <a:t>使用成员方法：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super().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成员方法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()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64560" y="6028690"/>
            <a:ext cx="5262880" cy="70675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只能在子类内调用父类的同名成员。</a:t>
            </a:r>
            <a:endParaRPr lang="zh-CN" altLang="en-US" sz="2000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子类的类对象直接调用会调用子类复写的成员</a:t>
            </a:r>
            <a:endParaRPr lang="zh-CN" altLang="en-US" sz="2000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pic>
        <p:nvPicPr>
          <p:cNvPr id="6" name="图片 5" descr="01 (99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2135" y="5298440"/>
            <a:ext cx="1553845" cy="15538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630" y="3067050"/>
            <a:ext cx="3482340" cy="27266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复写表示：</a:t>
            </a:r>
            <a:endParaRPr lang="zh-CN" altLang="en-US"/>
          </a:p>
          <a:p>
            <a:pPr marL="0" indent="0">
              <a:buNone/>
            </a:pPr>
            <a:r>
              <a:rPr lang="zh-CN" altLang="en-US" sz="1200"/>
              <a:t>对父类的成员属性或成员方法进行重新定义</a:t>
            </a:r>
            <a:endParaRPr lang="zh-CN" altLang="en-US" sz="1200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复写的语法：</a:t>
            </a:r>
            <a:endParaRPr lang="zh-CN" altLang="en-US"/>
          </a:p>
          <a:p>
            <a:pPr marL="0" indent="0">
              <a:buNone/>
            </a:pPr>
            <a:r>
              <a:rPr lang="zh-CN" altLang="en-US" sz="1200"/>
              <a:t>在子类中重新实现同名成员方法或成员属性即可</a:t>
            </a:r>
            <a:endParaRPr lang="zh-CN" altLang="en-US" sz="1200"/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在子类中，如何调用父类成员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注意：只可以在子类内部调用父类的同名成员，子类的实体类对象调用默认是调用子类复写的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5735" y="4207510"/>
            <a:ext cx="2241550" cy="1079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590" y="4207510"/>
            <a:ext cx="2134870" cy="106997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 descr="7b0a202020202262756c6c6574223a20227b5c2263617465676f727949645c223a31303030357d220a7d0a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初识对象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成员方法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类和对象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构造方法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其它内置方法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封装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继承</a:t>
            </a:r>
            <a:endParaRPr kumimoji="1" lang="zh-CN" sz="1600" dirty="0">
              <a:sym typeface="+mn-ea"/>
            </a:endParaRPr>
          </a:p>
          <a:p>
            <a:pPr algn="l"/>
            <a:r>
              <a:rPr kumimoji="1" lang="zh-CN" sz="1600" dirty="0">
                <a:solidFill>
                  <a:srgbClr val="FF0000"/>
                </a:solidFill>
                <a:sym typeface="+mn-ea"/>
              </a:rPr>
              <a:t>类型注解</a:t>
            </a:r>
            <a:endParaRPr kumimoji="1" lang="zh-CN" sz="1600" dirty="0">
              <a:solidFill>
                <a:srgbClr val="FF0000"/>
              </a:solidFill>
            </a:endParaRPr>
          </a:p>
          <a:p>
            <a:pPr algn="l"/>
            <a:r>
              <a:rPr kumimoji="1" lang="zh-CN" sz="1600" dirty="0">
                <a:sym typeface="+mn-ea"/>
              </a:rPr>
              <a:t>多态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综合案例</a:t>
            </a:r>
            <a:endParaRPr kumimoji="1" lang="zh-CN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4368800"/>
            <a:ext cx="410210" cy="41021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814820" y="3954780"/>
            <a:ext cx="2891155" cy="1221740"/>
            <a:chOff x="10831" y="5819"/>
            <a:chExt cx="4553" cy="1924"/>
          </a:xfrm>
        </p:grpSpPr>
        <p:sp>
          <p:nvSpPr>
            <p:cNvPr id="5" name="左大括号 4"/>
            <p:cNvSpPr/>
            <p:nvPr/>
          </p:nvSpPr>
          <p:spPr>
            <a:xfrm>
              <a:off x="10831" y="6076"/>
              <a:ext cx="1094" cy="143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2024" y="5819"/>
              <a:ext cx="2248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4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变量的类型注解</a:t>
              </a:r>
              <a:endParaRPr lang="zh-CN" altLang="en-US" sz="1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2024" y="7260"/>
              <a:ext cx="1638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Union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类型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2024" y="6552"/>
              <a:ext cx="3360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函数（方法）的类型注解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理解为什么使用类型注解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掌握变量的类型注解语法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为什么需要类型注解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在</a:t>
            </a:r>
            <a:r>
              <a:rPr lang="en-US" altLang="zh-CN"/>
              <a:t>PyCharm</a:t>
            </a:r>
            <a:r>
              <a:rPr lang="zh-CN" altLang="en-US"/>
              <a:t>中编写代码，我们经常能够见到如下提示：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自动提示可用方法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035" y="2141855"/>
            <a:ext cx="5166360" cy="838200"/>
          </a:xfrm>
          <a:prstGeom prst="rect">
            <a:avLst/>
          </a:prstGeom>
        </p:spPr>
      </p:pic>
      <p:pic>
        <p:nvPicPr>
          <p:cNvPr id="6" name="图片 5" descr="01 (10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3664585"/>
            <a:ext cx="2082165" cy="2082165"/>
          </a:xfrm>
          <a:prstGeom prst="rect">
            <a:avLst/>
          </a:prstGeom>
        </p:spPr>
      </p:pic>
      <p:sp>
        <p:nvSpPr>
          <p:cNvPr id="7" name="文本占位符 2"/>
          <p:cNvSpPr>
            <a:spLocks noGrp="1"/>
          </p:cNvSpPr>
          <p:nvPr/>
        </p:nvSpPr>
        <p:spPr>
          <a:xfrm>
            <a:off x="2792730" y="3664585"/>
            <a:ext cx="9619615" cy="24599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思考，为什么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PyCharm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工具能够做到这一点？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它是如何知道这个对象有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append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方法？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因为：</a:t>
            </a:r>
            <a:r>
              <a:rPr lang="en-US" altLang="zh-CN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PyCharm</a:t>
            </a:r>
            <a:r>
              <a:rPr lang="zh-CN" altLang="en-US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确定这个对象，是</a:t>
            </a:r>
            <a:r>
              <a:rPr lang="en-US" altLang="zh-CN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list</a:t>
            </a:r>
            <a:r>
              <a:rPr lang="zh-CN" altLang="en-US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类型</a:t>
            </a:r>
            <a:endParaRPr lang="zh-CN" altLang="en-US" sz="24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为什么需要类型注解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同样，我们换一份代码：</a:t>
            </a:r>
            <a:endParaRPr lang="zh-CN" altLang="en-US"/>
          </a:p>
          <a:p>
            <a:r>
              <a:rPr lang="zh-CN" altLang="en-US"/>
              <a:t>定义一个函数</a:t>
            </a:r>
            <a:r>
              <a:rPr lang="en-US" altLang="zh-CN"/>
              <a:t>func</a:t>
            </a:r>
            <a:r>
              <a:rPr lang="zh-CN" altLang="en-US"/>
              <a:t>，接收一个参数</a:t>
            </a:r>
            <a:r>
              <a:rPr lang="en-US" altLang="zh-CN"/>
              <a:t>data</a:t>
            </a:r>
            <a:endParaRPr lang="en-US" altLang="zh-CN"/>
          </a:p>
          <a:p>
            <a:r>
              <a:rPr lang="zh-CN" altLang="en-US"/>
              <a:t>你会发现，</a:t>
            </a:r>
            <a:r>
              <a:rPr lang="en-US" altLang="zh-CN"/>
              <a:t>PyCharm</a:t>
            </a:r>
            <a:r>
              <a:rPr lang="zh-CN" altLang="en-US"/>
              <a:t>不会在做出任何提示了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5660" y="2978785"/>
            <a:ext cx="2687955" cy="788035"/>
          </a:xfrm>
          <a:prstGeom prst="rect">
            <a:avLst/>
          </a:prstGeom>
        </p:spPr>
      </p:pic>
      <p:pic>
        <p:nvPicPr>
          <p:cNvPr id="6" name="图片 5" descr="01 (10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3868420"/>
            <a:ext cx="2082165" cy="2082165"/>
          </a:xfrm>
          <a:prstGeom prst="rect">
            <a:avLst/>
          </a:prstGeom>
        </p:spPr>
      </p:pic>
      <p:sp>
        <p:nvSpPr>
          <p:cNvPr id="7" name="文本占位符 2"/>
          <p:cNvSpPr>
            <a:spLocks noGrp="1"/>
          </p:cNvSpPr>
          <p:nvPr/>
        </p:nvSpPr>
        <p:spPr>
          <a:xfrm>
            <a:off x="2792730" y="3868420"/>
            <a:ext cx="9619615" cy="24599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思考，为什么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PyCharm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工具</a:t>
            </a:r>
            <a:r>
              <a:rPr 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无法提示了？</a:t>
            </a:r>
            <a:endParaRPr lang="zh-CN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因为：</a:t>
            </a:r>
            <a:r>
              <a:rPr lang="en-US" altLang="zh-CN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PyCharm</a:t>
            </a:r>
            <a:r>
              <a:rPr lang="zh-CN" altLang="en-US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不确定这个对象</a:t>
            </a:r>
            <a:r>
              <a:rPr lang="zh-CN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是什么类型</a:t>
            </a:r>
            <a:endParaRPr lang="zh-CN" sz="24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为什么需要类型注解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又或者当我们调用方法，进行传参的时候（快捷键</a:t>
            </a:r>
            <a:r>
              <a:rPr lang="en-US" altLang="zh-CN"/>
              <a:t>ctrl + p</a:t>
            </a:r>
            <a:r>
              <a:rPr lang="zh-CN" altLang="en-US"/>
              <a:t>弹出提示）：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780" y="2267585"/>
            <a:ext cx="2293620" cy="9753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80" y="4110990"/>
            <a:ext cx="2476500" cy="1219200"/>
          </a:xfrm>
          <a:prstGeom prst="rect">
            <a:avLst/>
          </a:prstGeom>
        </p:spPr>
      </p:pic>
      <p:pic>
        <p:nvPicPr>
          <p:cNvPr id="6" name="图片 5" descr="01 (106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230" y="2870835"/>
            <a:ext cx="2082165" cy="2082165"/>
          </a:xfrm>
          <a:prstGeom prst="rect">
            <a:avLst/>
          </a:prstGeom>
        </p:spPr>
      </p:pic>
      <p:sp>
        <p:nvSpPr>
          <p:cNvPr id="7" name="文本占位符 2"/>
          <p:cNvSpPr>
            <a:spLocks noGrp="1"/>
          </p:cNvSpPr>
          <p:nvPr/>
        </p:nvSpPr>
        <p:spPr>
          <a:xfrm>
            <a:off x="3256280" y="2463165"/>
            <a:ext cx="6348730" cy="58420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提示传入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个参数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buClrTx/>
              <a:buSzTx/>
            </a:pPr>
            <a:r>
              <a:rPr lang="zh-CN" altLang="en-US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类型是int</a:t>
            </a:r>
            <a:endParaRPr lang="zh-CN" altLang="en-US" sz="24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sp>
        <p:nvSpPr>
          <p:cNvPr id="8" name="文本占位符 2"/>
          <p:cNvSpPr>
            <a:spLocks noGrp="1"/>
          </p:cNvSpPr>
          <p:nvPr/>
        </p:nvSpPr>
        <p:spPr>
          <a:xfrm>
            <a:off x="3256280" y="4428490"/>
            <a:ext cx="6348730" cy="58420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仅能提示传入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个参数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data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类型未知</a:t>
            </a:r>
            <a:endParaRPr lang="zh-CN" altLang="en-US" sz="24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sp>
        <p:nvSpPr>
          <p:cNvPr id="9" name="文本占位符 2"/>
          <p:cNvSpPr>
            <a:spLocks noGrp="1"/>
          </p:cNvSpPr>
          <p:nvPr/>
        </p:nvSpPr>
        <p:spPr>
          <a:xfrm>
            <a:off x="7699375" y="2870835"/>
            <a:ext cx="6348730" cy="58420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为什么内置模块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random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的方法可以提示类型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自己定义的就不可以？</a:t>
            </a:r>
            <a:endParaRPr lang="zh-CN" altLang="en-US" sz="24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endParaRPr lang="zh-CN" altLang="en-US" sz="24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r>
              <a:rPr lang="zh-CN" altLang="en-US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因为</a:t>
            </a:r>
            <a:r>
              <a:rPr lang="en-US" altLang="zh-CN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PyCharm</a:t>
            </a:r>
            <a:r>
              <a:rPr lang="zh-CN" altLang="en-US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无法通过代码</a:t>
            </a:r>
            <a:endParaRPr lang="zh-CN" altLang="en-US" sz="24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r>
              <a:rPr lang="zh-CN" altLang="en-US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确定应传入什么类型</a:t>
            </a:r>
            <a:endParaRPr lang="zh-CN" altLang="en-US" sz="24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algn="l">
              <a:buClrTx/>
              <a:buSzTx/>
            </a:pPr>
            <a:r>
              <a:rPr lang="zh-CN" altLang="en-US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我们需要使用类型注解</a:t>
            </a:r>
            <a:endParaRPr lang="zh-CN" altLang="en-US" sz="24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类型注解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P</a:t>
            </a:r>
            <a:r>
              <a:rPr lang="zh-CN" altLang="en-US"/>
              <a:t>ython在3.5版本的时候引入了类型注解，以方便静态类型检查工具，IDE等第三方工具。</a:t>
            </a:r>
            <a:endParaRPr lang="zh-CN" altLang="en-US"/>
          </a:p>
          <a:p>
            <a:r>
              <a:rPr lang="zh-CN" altLang="en-US"/>
              <a:t>类型注解：在代码中涉及数据交互的地方，提供数据类型的注解（显式的说明）。</a:t>
            </a:r>
            <a:endParaRPr lang="zh-CN" altLang="en-US"/>
          </a:p>
          <a:p>
            <a:r>
              <a:rPr lang="zh-CN" altLang="en-US"/>
              <a:t>主要功能：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帮助第三方</a:t>
            </a:r>
            <a:r>
              <a:rPr lang="en-US" altLang="zh-CN">
                <a:sym typeface="+mn-ea"/>
              </a:rPr>
              <a:t>IDE</a:t>
            </a:r>
            <a:r>
              <a:rPr lang="zh-CN" altLang="en-US">
                <a:sym typeface="+mn-ea"/>
              </a:rPr>
              <a:t>工具（如</a:t>
            </a:r>
            <a:r>
              <a:rPr lang="en-US" altLang="zh-CN">
                <a:sym typeface="+mn-ea"/>
              </a:rPr>
              <a:t>PyCharm</a:t>
            </a:r>
            <a:r>
              <a:rPr lang="zh-CN" altLang="en-US">
                <a:sym typeface="+mn-ea"/>
              </a:rPr>
              <a:t>）对代码进行类型推断，协助做代码提示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帮助开发者自身对变量进行类型注释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支持：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变量的类型注解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函数（方法）形参列表和返回值的类型注解</a:t>
            </a:r>
            <a:endParaRPr lang="zh-CN" altLang="en-US"/>
          </a:p>
        </p:txBody>
      </p:sp>
      <p:pic>
        <p:nvPicPr>
          <p:cNvPr id="4" name="图片 3" descr="01 (102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520680" y="4659630"/>
            <a:ext cx="1952625" cy="19526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36370"/>
            <a:ext cx="6617970" cy="4037330"/>
          </a:xfrm>
        </p:spPr>
        <p:txBody>
          <a:bodyPr/>
          <a:p>
            <a:pPr marL="0" indent="0">
              <a:buNone/>
            </a:pPr>
            <a:r>
              <a:rPr lang="zh-CN" altLang="en-US"/>
              <a:t>使用变量记录数据太乱了。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如果程序中也和生活中一样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纤黑体" panose="02000000000000000000" charset="-122"/>
                <a:ea typeface="纤黑体" panose="02000000000000000000" charset="-122"/>
              </a:rPr>
              <a:t>可以设计表格</a:t>
            </a:r>
            <a:endParaRPr lang="zh-CN" altLang="en-US">
              <a:latin typeface="纤黑体" panose="02000000000000000000" charset="-122"/>
              <a:ea typeface="纤黑体" panose="02000000000000000000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纤黑体" panose="02000000000000000000" charset="-122"/>
                <a:ea typeface="纤黑体" panose="02000000000000000000" charset="-122"/>
              </a:rPr>
              <a:t>可以将设计的表格打印出来</a:t>
            </a:r>
            <a:endParaRPr lang="zh-CN" altLang="en-US">
              <a:latin typeface="纤黑体" panose="02000000000000000000" charset="-122"/>
              <a:ea typeface="纤黑体" panose="02000000000000000000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纤黑体" panose="02000000000000000000" charset="-122"/>
                <a:ea typeface="纤黑体" panose="02000000000000000000" charset="-122"/>
              </a:rPr>
              <a:t>可以将打印好的表格供人填写内容</a:t>
            </a:r>
            <a:endParaRPr lang="zh-CN" altLang="en-US">
              <a:latin typeface="纤黑体" panose="02000000000000000000" charset="-122"/>
              <a:ea typeface="纤黑体" panose="02000000000000000000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/>
              <a:t>那么数据的组织就非常方便了。</a:t>
            </a:r>
            <a:endParaRPr lang="zh-CN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类型注解的语法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 sz="1800" b="1"/>
              <a:t>为变量设置类型注解</a:t>
            </a:r>
            <a:endParaRPr lang="zh-CN" altLang="en-US" sz="1800" b="1"/>
          </a:p>
          <a:p>
            <a:r>
              <a:rPr lang="zh-CN" altLang="en-US"/>
              <a:t>基础语法：</a:t>
            </a:r>
            <a:r>
              <a:rPr lang="en-US" altLang="zh-CN"/>
              <a:t>  </a:t>
            </a:r>
            <a:r>
              <a:rPr lang="zh-CN" altLang="en-US">
                <a:solidFill>
                  <a:srgbClr val="FF0000"/>
                </a:solidFill>
              </a:rPr>
              <a:t>变量</a:t>
            </a:r>
            <a:r>
              <a:rPr lang="en-US" altLang="zh-CN">
                <a:solidFill>
                  <a:srgbClr val="FF0000"/>
                </a:solidFill>
              </a:rPr>
              <a:t>: </a:t>
            </a:r>
            <a:r>
              <a:rPr lang="zh-CN" altLang="en-US">
                <a:solidFill>
                  <a:srgbClr val="FF0000"/>
                </a:solidFill>
              </a:rPr>
              <a:t>类型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6282690" y="2625725"/>
            <a:ext cx="2895600" cy="1374140"/>
            <a:chOff x="9279" y="6941"/>
            <a:chExt cx="4560" cy="2164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279" y="7677"/>
              <a:ext cx="4560" cy="1428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9279" y="6941"/>
              <a:ext cx="2266" cy="55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200"/>
                <a:t>类对象类型注解</a:t>
              </a:r>
              <a:endParaRPr lang="zh-CN" altLang="en-US" sz="120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96290" y="2625725"/>
            <a:ext cx="3796030" cy="1998980"/>
            <a:chOff x="1254" y="4135"/>
            <a:chExt cx="5978" cy="3148"/>
          </a:xfrm>
        </p:grpSpPr>
        <p:sp>
          <p:nvSpPr>
            <p:cNvPr id="4" name="矩形 3"/>
            <p:cNvSpPr/>
            <p:nvPr/>
          </p:nvSpPr>
          <p:spPr>
            <a:xfrm>
              <a:off x="1254" y="4135"/>
              <a:ext cx="2266" cy="55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200"/>
                <a:t>基础数据类型注解</a:t>
              </a:r>
              <a:endParaRPr lang="zh-CN" altLang="en-US" sz="1200"/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/>
            <a:srcRect r="38923" b="33506"/>
            <a:stretch>
              <a:fillRect/>
            </a:stretch>
          </p:blipFill>
          <p:spPr>
            <a:xfrm>
              <a:off x="1254" y="4871"/>
              <a:ext cx="5978" cy="2412"/>
            </a:xfrm>
            <a:prstGeom prst="rect">
              <a:avLst/>
            </a:prstGeom>
          </p:spPr>
        </p:pic>
      </p:grpSp>
      <p:pic>
        <p:nvPicPr>
          <p:cNvPr id="20" name="图片 19" descr="01 (119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890" y="5234940"/>
            <a:ext cx="1597660" cy="159766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类型注解的语法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698490" y="3651885"/>
            <a:ext cx="6475730" cy="1766570"/>
          </a:xfrm>
        </p:spPr>
        <p:txBody>
          <a:bodyPr/>
          <a:p>
            <a:r>
              <a:rPr lang="zh-CN" altLang="en-US" sz="1800" b="1"/>
              <a:t>注意：</a:t>
            </a:r>
            <a:endParaRPr lang="zh-CN" altLang="en-US" sz="18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元组类型设置类型详细注解，需要将每一个元素都标记出来</a:t>
            </a:r>
            <a:endParaRPr lang="zh-CN" altLang="en-US" sz="14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字典类型设置类型详细注解，需要</a:t>
            </a:r>
            <a:r>
              <a:rPr lang="en-US" altLang="zh-CN" sz="1400" b="1"/>
              <a:t>2</a:t>
            </a:r>
            <a:r>
              <a:rPr lang="zh-CN" altLang="en-US" sz="1400" b="1"/>
              <a:t>个类型，第一个是</a:t>
            </a:r>
            <a:r>
              <a:rPr lang="en-US" altLang="zh-CN" sz="1400" b="1"/>
              <a:t>key</a:t>
            </a:r>
            <a:r>
              <a:rPr lang="zh-CN" altLang="en-US" sz="1400" b="1"/>
              <a:t>第二个是</a:t>
            </a:r>
            <a:r>
              <a:rPr lang="en-US" altLang="zh-CN" sz="1400" b="1"/>
              <a:t>value</a:t>
            </a:r>
            <a:endParaRPr lang="en-US" altLang="zh-CN" sz="1400" b="1"/>
          </a:p>
        </p:txBody>
      </p:sp>
      <p:grpSp>
        <p:nvGrpSpPr>
          <p:cNvPr id="12" name="组合 11"/>
          <p:cNvGrpSpPr/>
          <p:nvPr/>
        </p:nvGrpSpPr>
        <p:grpSpPr>
          <a:xfrm>
            <a:off x="794385" y="2109470"/>
            <a:ext cx="3878580" cy="1998980"/>
            <a:chOff x="1254" y="6941"/>
            <a:chExt cx="6108" cy="3148"/>
          </a:xfrm>
        </p:grpSpPr>
        <p:sp>
          <p:nvSpPr>
            <p:cNvPr id="6" name="矩形 5"/>
            <p:cNvSpPr/>
            <p:nvPr/>
          </p:nvSpPr>
          <p:spPr>
            <a:xfrm>
              <a:off x="1254" y="6941"/>
              <a:ext cx="2266" cy="55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200"/>
                <a:t>基础容器类型注解</a:t>
              </a:r>
              <a:endParaRPr lang="zh-CN" altLang="en-US" sz="1200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54" y="7677"/>
              <a:ext cx="6108" cy="2412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5698490" y="2109470"/>
            <a:ext cx="5383530" cy="1426210"/>
            <a:chOff x="9279" y="4135"/>
            <a:chExt cx="8478" cy="2246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79" y="4871"/>
              <a:ext cx="8478" cy="1510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9279" y="4135"/>
              <a:ext cx="2266" cy="55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200"/>
                <a:t>容器类型详细注解</a:t>
              </a:r>
              <a:endParaRPr lang="zh-CN" altLang="en-US" sz="1200"/>
            </a:p>
          </p:txBody>
        </p:sp>
      </p:grpSp>
      <p:pic>
        <p:nvPicPr>
          <p:cNvPr id="5" name="图片 4" descr="01 (137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4290" y="5261610"/>
            <a:ext cx="1529715" cy="1529715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类型注解的语法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除了使用</a:t>
            </a:r>
            <a:r>
              <a:rPr lang="en-US" altLang="zh-CN"/>
              <a:t> </a:t>
            </a:r>
            <a:r>
              <a:rPr lang="zh-CN" altLang="en-US"/>
              <a:t>变量</a:t>
            </a:r>
            <a:r>
              <a:rPr lang="en-US" altLang="zh-CN"/>
              <a:t>: </a:t>
            </a:r>
            <a:r>
              <a:rPr lang="zh-CN" altLang="en-US"/>
              <a:t>类型，</a:t>
            </a:r>
            <a:r>
              <a:rPr lang="en-US" altLang="zh-CN"/>
              <a:t> </a:t>
            </a:r>
            <a:r>
              <a:rPr lang="zh-CN" altLang="en-US"/>
              <a:t>这种语法做注解外，也可以在</a:t>
            </a:r>
            <a:r>
              <a:rPr lang="zh-CN" altLang="en-US">
                <a:solidFill>
                  <a:srgbClr val="FF0000"/>
                </a:solidFill>
              </a:rPr>
              <a:t>注释中</a:t>
            </a:r>
            <a:r>
              <a:rPr lang="zh-CN" altLang="en-US"/>
              <a:t>进行类型注解。</a:t>
            </a:r>
            <a:endParaRPr lang="zh-CN" altLang="en-US"/>
          </a:p>
          <a:p>
            <a:r>
              <a:rPr lang="zh-CN" altLang="en-US"/>
              <a:t>语法：</a:t>
            </a:r>
            <a:endParaRPr lang="zh-CN" altLang="en-US"/>
          </a:p>
          <a:p>
            <a:r>
              <a:rPr lang="en-US" altLang="zh-CN"/>
              <a:t># type: </a:t>
            </a:r>
            <a:r>
              <a:rPr lang="zh-CN" altLang="en-US"/>
              <a:t>类型</a:t>
            </a:r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806450" y="2947035"/>
            <a:ext cx="6469380" cy="2359025"/>
            <a:chOff x="1270" y="4641"/>
            <a:chExt cx="10188" cy="3715"/>
          </a:xfrm>
        </p:grpSpPr>
        <p:sp>
          <p:nvSpPr>
            <p:cNvPr id="6" name="矩形 5"/>
            <p:cNvSpPr/>
            <p:nvPr/>
          </p:nvSpPr>
          <p:spPr>
            <a:xfrm>
              <a:off x="1270" y="4641"/>
              <a:ext cx="2705" cy="55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200"/>
                <a:t>在注释中进行类型注解</a:t>
              </a:r>
              <a:endParaRPr lang="zh-CN" altLang="en-US" sz="1200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70" y="5464"/>
              <a:ext cx="10188" cy="2892"/>
            </a:xfrm>
            <a:prstGeom prst="rect">
              <a:avLst/>
            </a:prstGeom>
          </p:spPr>
        </p:pic>
      </p:grpSp>
      <p:pic>
        <p:nvPicPr>
          <p:cNvPr id="7" name="图片 6" descr="01 (13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395" y="5022850"/>
            <a:ext cx="1778635" cy="177863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类型注解的语法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为变量设置注解，显示的变量定义，</a:t>
            </a:r>
            <a:r>
              <a:rPr lang="zh-CN" altLang="en-US">
                <a:solidFill>
                  <a:srgbClr val="FF0000"/>
                </a:solidFill>
              </a:rPr>
              <a:t>一般无需注解：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如图，就算不写注解，也明确的知晓变量的类型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4385" y="2115820"/>
            <a:ext cx="3611880" cy="1181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85" y="4006215"/>
            <a:ext cx="4160520" cy="18211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954905" y="4563745"/>
            <a:ext cx="4980305" cy="70675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一般，无法直接看出变量类型之时</a:t>
            </a:r>
            <a:endParaRPr lang="zh-CN" altLang="en-US" sz="20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会添加变量的类型注解</a:t>
            </a:r>
            <a:endParaRPr lang="zh-CN" altLang="en-US" sz="20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pic>
        <p:nvPicPr>
          <p:cNvPr id="7" name="图片 6" descr="01 (113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2640" y="5309870"/>
            <a:ext cx="1323340" cy="1323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类型注解的限制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类型注解主要功能在于：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帮助第三方</a:t>
            </a:r>
            <a:r>
              <a:rPr lang="en-US" altLang="zh-CN"/>
              <a:t>IDE</a:t>
            </a:r>
            <a:r>
              <a:rPr lang="zh-CN" altLang="en-US"/>
              <a:t>工具（如</a:t>
            </a:r>
            <a:r>
              <a:rPr lang="en-US" altLang="zh-CN"/>
              <a:t>PyCharm</a:t>
            </a:r>
            <a:r>
              <a:rPr lang="zh-CN" altLang="en-US"/>
              <a:t>）对代码进行类型推断，协助做代码提示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帮助开发者自身对变量进行类型注释（备注）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并不会真正的对类型做验证和判断。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也就是，类型注解仅仅是提示性的，不是决定性的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如图代码，是不会报错的哦。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4705" y="4268470"/>
            <a:ext cx="2697480" cy="518160"/>
          </a:xfrm>
          <a:prstGeom prst="rect">
            <a:avLst/>
          </a:prstGeom>
        </p:spPr>
      </p:pic>
      <p:pic>
        <p:nvPicPr>
          <p:cNvPr id="5" name="图片 4" descr="01 (15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3450" y="5480050"/>
            <a:ext cx="1098550" cy="109855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lnSpc>
                <a:spcPct val="150000"/>
              </a:lnSpc>
              <a:buNone/>
            </a:pPr>
            <a:r>
              <a:rPr lang="en-US" altLang="zh-CN"/>
              <a:t>1. </a:t>
            </a:r>
            <a:r>
              <a:rPr lang="zh-CN" altLang="en-US"/>
              <a:t>什么是类型注解，有什么作用？</a:t>
            </a:r>
            <a:endParaRPr lang="zh-CN" altLang="en-US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/>
              <a:t>在代码中涉及数据交互之时，对数据类型进行</a:t>
            </a:r>
            <a:r>
              <a:rPr lang="zh-CN" altLang="en-US" sz="1200">
                <a:sym typeface="+mn-ea"/>
              </a:rPr>
              <a:t>显式的说明，可以帮助：</a:t>
            </a:r>
            <a:endParaRPr lang="zh-CN" altLang="en-US" sz="1200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>
                <a:sym typeface="+mn-ea"/>
              </a:rPr>
              <a:t>PyCharm</a:t>
            </a:r>
            <a:r>
              <a:rPr lang="zh-CN" altLang="en-US" sz="1200">
                <a:sym typeface="+mn-ea"/>
              </a:rPr>
              <a:t>等开发工具对代码做类型推断协助做代码提示</a:t>
            </a:r>
            <a:endParaRPr lang="zh-CN" altLang="en-US" sz="1200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ym typeface="+mn-ea"/>
              </a:rPr>
              <a:t>开发者自身做类型的备注</a:t>
            </a:r>
            <a:endParaRPr lang="zh-CN" altLang="en-US" sz="1200">
              <a:sym typeface="+mn-ea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/>
              <a:t>2. </a:t>
            </a:r>
            <a:r>
              <a:rPr lang="zh-CN" altLang="en-US"/>
              <a:t>类型注解支持：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/>
              <a:t>变量的类型注解</a:t>
            </a:r>
            <a:endParaRPr lang="zh-CN" altLang="en-US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/>
              <a:t>函数（方法）的形参和返回值的类型注解</a:t>
            </a:r>
            <a:endParaRPr lang="zh-CN" altLang="en-US" sz="120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/>
              <a:t>3. </a:t>
            </a:r>
            <a:r>
              <a:rPr lang="zh-CN" altLang="en-US"/>
              <a:t>变量的类型注解语法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/>
              <a:t>语法</a:t>
            </a:r>
            <a:r>
              <a:rPr lang="en-US" altLang="zh-CN" sz="1200"/>
              <a:t>1</a:t>
            </a:r>
            <a:r>
              <a:rPr lang="zh-CN" altLang="en-US" sz="1200"/>
              <a:t>：</a:t>
            </a:r>
            <a:r>
              <a:rPr lang="en-US" altLang="zh-CN" sz="1200"/>
              <a:t> </a:t>
            </a:r>
            <a:r>
              <a:rPr lang="zh-CN" altLang="en-US" sz="1200"/>
              <a:t>变量</a:t>
            </a:r>
            <a:r>
              <a:rPr lang="en-US" altLang="zh-CN" sz="1200"/>
              <a:t>: </a:t>
            </a:r>
            <a:r>
              <a:rPr lang="zh-CN" altLang="en-US" sz="1200"/>
              <a:t>类型</a:t>
            </a:r>
            <a:endParaRPr lang="zh-CN" altLang="en-US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/>
              <a:t>语法</a:t>
            </a:r>
            <a:r>
              <a:rPr lang="en-US" altLang="zh-CN" sz="1200"/>
              <a:t>2</a:t>
            </a:r>
            <a:r>
              <a:rPr lang="zh-CN" altLang="en-US" sz="1200"/>
              <a:t>：</a:t>
            </a:r>
            <a:r>
              <a:rPr lang="en-US" altLang="zh-CN" sz="1200"/>
              <a:t> </a:t>
            </a:r>
            <a:r>
              <a:rPr lang="zh-CN" altLang="en-US" sz="1200"/>
              <a:t>在注释中，</a:t>
            </a:r>
            <a:r>
              <a:rPr lang="en-US" altLang="zh-CN" sz="1200"/>
              <a:t># type: </a:t>
            </a:r>
            <a:r>
              <a:rPr lang="zh-CN" altLang="en-US" sz="1200"/>
              <a:t>类型</a:t>
            </a:r>
            <a:endParaRPr lang="zh-CN" altLang="en-US" sz="120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/>
              <a:t>4. </a:t>
            </a:r>
            <a:r>
              <a:rPr lang="zh-CN" altLang="en-US"/>
              <a:t>注意事项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/>
              <a:t>类型注解只是提示性的，并非决定性的。数据类型和注解类型无法对应也不会导致错误</a:t>
            </a:r>
            <a:endParaRPr lang="zh-CN" altLang="en-US" sz="1200"/>
          </a:p>
          <a:p>
            <a:pPr marL="0" indent="0">
              <a:lnSpc>
                <a:spcPct val="150000"/>
              </a:lnSpc>
              <a:buNone/>
            </a:pPr>
            <a:endParaRPr lang="zh-CN" altLang="en-US" sz="12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 descr="7b0a202020202262756c6c6574223a20227b5c2263617465676f727949645c223a31303030357d220a7d0a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初识对象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成员方法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类和对象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构造方法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其它内置方法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封装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继承</a:t>
            </a:r>
            <a:endParaRPr kumimoji="1" lang="zh-CN" sz="1600" dirty="0">
              <a:sym typeface="+mn-ea"/>
            </a:endParaRPr>
          </a:p>
          <a:p>
            <a:pPr algn="l"/>
            <a:r>
              <a:rPr kumimoji="1" lang="zh-CN" sz="1600" dirty="0">
                <a:solidFill>
                  <a:srgbClr val="FF0000"/>
                </a:solidFill>
                <a:sym typeface="+mn-ea"/>
              </a:rPr>
              <a:t>类型注解</a:t>
            </a:r>
            <a:endParaRPr kumimoji="1" lang="zh-CN" sz="1600" dirty="0">
              <a:solidFill>
                <a:srgbClr val="FF0000"/>
              </a:solidFill>
            </a:endParaRPr>
          </a:p>
          <a:p>
            <a:pPr algn="l"/>
            <a:r>
              <a:rPr kumimoji="1" lang="zh-CN" sz="1600" dirty="0">
                <a:sym typeface="+mn-ea"/>
              </a:rPr>
              <a:t>多态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综合案例</a:t>
            </a:r>
            <a:endParaRPr kumimoji="1" lang="zh-CN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4368800"/>
            <a:ext cx="410210" cy="41021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814820" y="3954780"/>
            <a:ext cx="2891155" cy="1221740"/>
            <a:chOff x="10831" y="5819"/>
            <a:chExt cx="4553" cy="1924"/>
          </a:xfrm>
        </p:grpSpPr>
        <p:sp>
          <p:nvSpPr>
            <p:cNvPr id="5" name="左大括号 4"/>
            <p:cNvSpPr/>
            <p:nvPr/>
          </p:nvSpPr>
          <p:spPr>
            <a:xfrm>
              <a:off x="10831" y="6076"/>
              <a:ext cx="1094" cy="143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2024" y="5819"/>
              <a:ext cx="2248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变量的类型注解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2024" y="7260"/>
              <a:ext cx="1638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Union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类型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2024" y="6552"/>
              <a:ext cx="3360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4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函数（方法）的类型注解</a:t>
              </a:r>
              <a:endParaRPr lang="zh-CN" altLang="en-US" sz="1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掌握为函数（方法）形参进行类型注解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掌握为函数（方法）返回值进行类型注解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函数（方法）的类型注解</a:t>
            </a:r>
            <a:r>
              <a:rPr lang="en-US" altLang="zh-CN"/>
              <a:t> - </a:t>
            </a:r>
            <a:r>
              <a:t>形参注解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3855085" y="1656080"/>
            <a:ext cx="8031480" cy="1812925"/>
          </a:xfrm>
        </p:spPr>
        <p:txBody>
          <a:bodyPr/>
          <a:p>
            <a:r>
              <a:rPr lang="zh-CN" altLang="en-US"/>
              <a:t>如图所示：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在编写函数（方法），使用形参</a:t>
            </a:r>
            <a:r>
              <a:rPr lang="en-US" altLang="zh-CN"/>
              <a:t>data</a:t>
            </a:r>
            <a:r>
              <a:rPr lang="zh-CN" altLang="en-US"/>
              <a:t>的时候，工具没有任何提示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在调用函数（方法），传入参数的时候，工具无法提示参数类型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这些都是因为，我们在定义函数（方法）的时候，没有给形参进行注解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285" y="1656080"/>
            <a:ext cx="2378710" cy="6972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85" y="2426970"/>
            <a:ext cx="876300" cy="6934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文本占位符 2"/>
          <p:cNvSpPr>
            <a:spLocks noGrp="1"/>
          </p:cNvSpPr>
          <p:nvPr/>
        </p:nvSpPr>
        <p:spPr>
          <a:xfrm>
            <a:off x="710565" y="3797300"/>
            <a:ext cx="8031480" cy="181292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函数和方法的形参类型注解语法：</a:t>
            </a:r>
            <a:endParaRPr lang="zh-CN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85" y="4371975"/>
            <a:ext cx="5402580" cy="6629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85" y="5233670"/>
            <a:ext cx="2378710" cy="5708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图片 8" descr="01 (110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7530" y="4976495"/>
            <a:ext cx="1636395" cy="16363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5085" y="5937885"/>
            <a:ext cx="3474720" cy="7537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285" y="6003290"/>
            <a:ext cx="2257425" cy="5219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5085" y="5122545"/>
            <a:ext cx="990600" cy="79248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函数（方法）的类型注解</a:t>
            </a:r>
            <a:r>
              <a:rPr lang="en-US" altLang="zh-CN">
                <a:sym typeface="+mn-ea"/>
              </a:rPr>
              <a:t> - </a:t>
            </a:r>
            <a:r>
              <a:rPr>
                <a:sym typeface="+mn-ea"/>
              </a:rPr>
              <a:t>返回值注解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同时，函数（方法）的返回值也是可以添加类型注解的。</a:t>
            </a:r>
            <a:endParaRPr lang="zh-CN" altLang="en-US"/>
          </a:p>
          <a:p>
            <a:r>
              <a:rPr lang="zh-CN" altLang="en-US"/>
              <a:t>语法如下：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1530" y="2594610"/>
            <a:ext cx="6469380" cy="6019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30" y="3592195"/>
            <a:ext cx="3741420" cy="6324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" y="4620260"/>
            <a:ext cx="4709160" cy="731520"/>
          </a:xfrm>
          <a:prstGeom prst="rect">
            <a:avLst/>
          </a:prstGeom>
        </p:spPr>
      </p:pic>
      <p:pic>
        <p:nvPicPr>
          <p:cNvPr id="8" name="图片 7" descr="01 (11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2075" y="4739005"/>
            <a:ext cx="1888490" cy="18884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使用对象组织数据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在程序中是可以做到和生活中那样，设计表格、生产表格、填写表格的组织形式的。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/>
              <a:t>1. </a:t>
            </a:r>
            <a:r>
              <a:rPr lang="zh-CN" altLang="en-US"/>
              <a:t>在程序中</a:t>
            </a:r>
            <a:r>
              <a:rPr lang="zh-CN" altLang="en-US">
                <a:solidFill>
                  <a:srgbClr val="FF0000"/>
                </a:solidFill>
              </a:rPr>
              <a:t>设计表格</a:t>
            </a:r>
            <a:r>
              <a:rPr lang="zh-CN" altLang="en-US"/>
              <a:t>，我们称之为：</a:t>
            </a:r>
            <a:r>
              <a:rPr lang="zh-CN" altLang="en-US">
                <a:solidFill>
                  <a:srgbClr val="FF0000"/>
                </a:solidFill>
              </a:rPr>
              <a:t>设计类（</a:t>
            </a:r>
            <a:r>
              <a:rPr lang="en-US" altLang="zh-CN">
                <a:solidFill>
                  <a:srgbClr val="FF0000"/>
                </a:solidFill>
              </a:rPr>
              <a:t>class</a:t>
            </a:r>
            <a:r>
              <a:rPr lang="zh-CN" altLang="en-US">
                <a:solidFill>
                  <a:srgbClr val="FF0000"/>
                </a:solidFill>
              </a:rPr>
              <a:t>）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/>
              <a:t>2. </a:t>
            </a:r>
            <a:r>
              <a:rPr lang="zh-CN" altLang="en-US"/>
              <a:t>在程序中</a:t>
            </a:r>
            <a:r>
              <a:rPr lang="zh-CN" altLang="en-US">
                <a:solidFill>
                  <a:srgbClr val="FF0000"/>
                </a:solidFill>
              </a:rPr>
              <a:t>打印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生产</a:t>
            </a:r>
            <a:r>
              <a:rPr lang="zh-CN" altLang="en-US">
                <a:solidFill>
                  <a:srgbClr val="FF0000"/>
                </a:solidFill>
              </a:rPr>
              <a:t>表格</a:t>
            </a:r>
            <a:r>
              <a:rPr lang="zh-CN" altLang="en-US"/>
              <a:t>，我们称之为：</a:t>
            </a:r>
            <a:r>
              <a:rPr lang="zh-CN" altLang="en-US">
                <a:solidFill>
                  <a:srgbClr val="FF0000"/>
                </a:solidFill>
              </a:rPr>
              <a:t>创建对象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/>
              <a:t>3. </a:t>
            </a:r>
            <a:r>
              <a:rPr lang="zh-CN" altLang="en-US"/>
              <a:t>在程序中</a:t>
            </a:r>
            <a:r>
              <a:rPr lang="zh-CN" altLang="en-US">
                <a:solidFill>
                  <a:srgbClr val="FF0000"/>
                </a:solidFill>
              </a:rPr>
              <a:t>填写表格</a:t>
            </a:r>
            <a:r>
              <a:rPr lang="zh-CN" altLang="en-US"/>
              <a:t>，我们称之为：</a:t>
            </a:r>
            <a:r>
              <a:rPr lang="zh-CN" altLang="en-US">
                <a:solidFill>
                  <a:srgbClr val="FF0000"/>
                </a:solidFill>
              </a:rPr>
              <a:t>对象属性赋值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12" name="图片 11" descr="01 (119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35260" y="4731385"/>
            <a:ext cx="2190750" cy="21907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890" y="2583180"/>
            <a:ext cx="4681220" cy="6248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890" y="3721100"/>
            <a:ext cx="2101850" cy="9461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890" y="4970145"/>
            <a:ext cx="5956300" cy="6477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529330" y="5875655"/>
            <a:ext cx="50609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让我们打开</a:t>
            </a:r>
            <a:r>
              <a:rPr lang="en-US" altLang="zh-CN" sz="2800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PyCharm</a:t>
            </a:r>
            <a:r>
              <a:rPr lang="zh-CN" altLang="en-US" sz="2800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，体验一下吧</a:t>
            </a:r>
            <a:endParaRPr lang="zh-CN" altLang="en-US" sz="2800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函数（方法）可以为哪里添加注解？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形参的类型注解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返回值的类型注解</a:t>
            </a:r>
            <a:endParaRPr lang="zh-CN" altLang="en-US" sz="140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2. </a:t>
            </a:r>
            <a:r>
              <a:rPr lang="zh-CN" altLang="en-US"/>
              <a:t>函数（方法）的类型注解语法？</a:t>
            </a:r>
            <a:endParaRPr lang="zh-CN" altLang="en-US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/>
              <a:t>注意，返回值类型注解的符号使用：</a:t>
            </a:r>
            <a:r>
              <a:rPr lang="en-US" altLang="zh-CN" sz="1400"/>
              <a:t> -&gt;</a:t>
            </a:r>
            <a:endParaRPr lang="zh-CN" altLang="en-US" sz="1400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21605" y="3976370"/>
            <a:ext cx="6614160" cy="70866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 descr="7b0a202020202262756c6c6574223a20227b5c2263617465676f727949645c223a31303030357d220a7d0a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初识对象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成员方法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类和对象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构造方法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其它内置方法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封装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继承</a:t>
            </a:r>
            <a:endParaRPr kumimoji="1" lang="zh-CN" sz="1600" dirty="0">
              <a:sym typeface="+mn-ea"/>
            </a:endParaRPr>
          </a:p>
          <a:p>
            <a:pPr algn="l"/>
            <a:r>
              <a:rPr kumimoji="1" lang="zh-CN" sz="1600" dirty="0">
                <a:solidFill>
                  <a:srgbClr val="FF0000"/>
                </a:solidFill>
                <a:sym typeface="+mn-ea"/>
              </a:rPr>
              <a:t>类型注解</a:t>
            </a:r>
            <a:endParaRPr kumimoji="1" lang="zh-CN" sz="1600" dirty="0">
              <a:solidFill>
                <a:srgbClr val="FF0000"/>
              </a:solidFill>
            </a:endParaRPr>
          </a:p>
          <a:p>
            <a:pPr algn="l"/>
            <a:r>
              <a:rPr kumimoji="1" lang="zh-CN" sz="1600" dirty="0">
                <a:sym typeface="+mn-ea"/>
              </a:rPr>
              <a:t>多态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综合案例</a:t>
            </a:r>
            <a:endParaRPr kumimoji="1" lang="zh-CN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4368800"/>
            <a:ext cx="410210" cy="41021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814820" y="3954780"/>
            <a:ext cx="2891155" cy="1221740"/>
            <a:chOff x="10831" y="5819"/>
            <a:chExt cx="4553" cy="1924"/>
          </a:xfrm>
        </p:grpSpPr>
        <p:sp>
          <p:nvSpPr>
            <p:cNvPr id="5" name="左大括号 4"/>
            <p:cNvSpPr/>
            <p:nvPr/>
          </p:nvSpPr>
          <p:spPr>
            <a:xfrm>
              <a:off x="10831" y="6076"/>
              <a:ext cx="1094" cy="143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2024" y="5819"/>
              <a:ext cx="2248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变量的类型注解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2024" y="7260"/>
              <a:ext cx="1638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altLang="zh-CN" sz="14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Union</a:t>
              </a:r>
              <a:r>
                <a:rPr lang="zh-CN" altLang="en-US" sz="14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类型</a:t>
              </a:r>
              <a:endParaRPr lang="zh-CN" altLang="en-US" sz="1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2024" y="6552"/>
              <a:ext cx="3360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函数（方法）的类型注解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理解</a:t>
            </a:r>
            <a:r>
              <a:rPr lang="en-US" altLang="zh-CN">
                <a:solidFill>
                  <a:srgbClr val="FF0000"/>
                </a:solidFill>
              </a:rPr>
              <a:t>Union</a:t>
            </a:r>
            <a:r>
              <a:rPr lang="zh-CN" altLang="en-US">
                <a:solidFill>
                  <a:srgbClr val="FF0000"/>
                </a:solidFill>
              </a:rPr>
              <a:t>类型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掌握使用</a:t>
            </a:r>
            <a:r>
              <a:rPr lang="en-US" altLang="zh-CN">
                <a:solidFill>
                  <a:srgbClr val="FF0000"/>
                </a:solidFill>
              </a:rPr>
              <a:t>Union</a:t>
            </a:r>
            <a:r>
              <a:rPr lang="zh-CN" altLang="en-US">
                <a:solidFill>
                  <a:srgbClr val="FF0000"/>
                </a:solidFill>
              </a:rPr>
              <a:t>进行联合类型注解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Union</a:t>
            </a:r>
            <a:r>
              <a:t>类型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5548630"/>
            <a:ext cx="10699115" cy="1049655"/>
          </a:xfrm>
        </p:spPr>
        <p:txBody>
          <a:bodyPr/>
          <a:p>
            <a:r>
              <a:rPr lang="zh-CN" altLang="en-US"/>
              <a:t>使用</a:t>
            </a:r>
            <a:r>
              <a:rPr lang="en-US" altLang="zh-CN"/>
              <a:t>Union[</a:t>
            </a:r>
            <a:r>
              <a:rPr lang="zh-CN" altLang="en-US"/>
              <a:t>类型</a:t>
            </a:r>
            <a:r>
              <a:rPr lang="en-US" altLang="zh-CN"/>
              <a:t>, ......, </a:t>
            </a:r>
            <a:r>
              <a:rPr lang="zh-CN" altLang="en-US"/>
              <a:t>类型</a:t>
            </a:r>
            <a:r>
              <a:rPr lang="en-US" altLang="zh-CN"/>
              <a:t>]</a:t>
            </a:r>
            <a:endParaRPr lang="en-US" altLang="zh-CN"/>
          </a:p>
          <a:p>
            <a:r>
              <a:rPr lang="zh-CN" altLang="en-US"/>
              <a:t>可以定义联合类型注解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955" y="1726565"/>
            <a:ext cx="4990465" cy="802640"/>
          </a:xfrm>
          <a:prstGeom prst="rect">
            <a:avLst/>
          </a:prstGeom>
        </p:spPr>
      </p:pic>
      <p:pic>
        <p:nvPicPr>
          <p:cNvPr id="8" name="图片 7" descr="32313534313037363b32313534313037343bd5fdc8b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3420" y="1670685"/>
            <a:ext cx="914400" cy="914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955" y="2720340"/>
            <a:ext cx="4418330" cy="780415"/>
          </a:xfrm>
          <a:prstGeom prst="rect">
            <a:avLst/>
          </a:prstGeom>
        </p:spPr>
      </p:pic>
      <p:pic>
        <p:nvPicPr>
          <p:cNvPr id="5" name="图片 4" descr="303b32303134303432383bcecabac5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3420" y="2653030"/>
            <a:ext cx="914400" cy="914400"/>
          </a:xfrm>
          <a:prstGeom prst="rect">
            <a:avLst/>
          </a:prstGeom>
        </p:spPr>
      </p:pic>
      <p:pic>
        <p:nvPicPr>
          <p:cNvPr id="9" name="图片 8" descr="01 (15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75900" y="4651375"/>
            <a:ext cx="1946910" cy="19469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955" y="3691255"/>
            <a:ext cx="7856220" cy="1577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Union</a:t>
            </a:r>
            <a:r>
              <a:t>类型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Union</a:t>
            </a:r>
            <a:r>
              <a:rPr lang="zh-CN" altLang="en-US"/>
              <a:t>联合类型注解，在变量注解、函数（方法）形参和返回值注解中，均可使用。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0095" y="2505075"/>
            <a:ext cx="7780020" cy="2522220"/>
          </a:xfrm>
          <a:prstGeom prst="rect">
            <a:avLst/>
          </a:prstGeom>
        </p:spPr>
      </p:pic>
      <p:pic>
        <p:nvPicPr>
          <p:cNvPr id="6" name="图片 5" descr="01 (17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5" y="5027295"/>
            <a:ext cx="1658620" cy="165862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什么是</a:t>
            </a:r>
            <a:r>
              <a:rPr lang="en-US" altLang="zh-CN"/>
              <a:t>Union</a:t>
            </a:r>
            <a:r>
              <a:rPr lang="zh-CN" altLang="en-US"/>
              <a:t>类型？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使用</a:t>
            </a:r>
            <a:r>
              <a:rPr lang="en-US" altLang="zh-CN"/>
              <a:t>Union</a:t>
            </a:r>
            <a:r>
              <a:rPr lang="zh-CN" altLang="en-US"/>
              <a:t>可以定义联合类型注解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 Union</a:t>
            </a:r>
            <a:r>
              <a:rPr lang="zh-CN" altLang="en-US"/>
              <a:t>的使用方式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导包：</a:t>
            </a:r>
            <a:r>
              <a:rPr lang="en-US" altLang="zh-CN"/>
              <a:t>from typing import Union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使用：</a:t>
            </a:r>
            <a:r>
              <a:rPr lang="en-US" altLang="zh-CN"/>
              <a:t>Union[</a:t>
            </a:r>
            <a:r>
              <a:rPr lang="zh-CN" altLang="en-US"/>
              <a:t>类型</a:t>
            </a:r>
            <a:r>
              <a:rPr lang="en-US" altLang="zh-CN"/>
              <a:t>, ......, </a:t>
            </a:r>
            <a:r>
              <a:rPr lang="zh-CN" altLang="en-US"/>
              <a:t>类型</a:t>
            </a:r>
            <a:r>
              <a:rPr lang="en-US" altLang="zh-CN"/>
              <a:t>]</a:t>
            </a:r>
            <a:endParaRPr lang="en-US" altLang="zh-CN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 descr="7b0a202020202262756c6c6574223a20227b5c2263617465676f727949645c223a31303030357d220a7d0a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初识对象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成员方法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类和对象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构造方法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其它内置方法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封装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继承</a:t>
            </a:r>
            <a:endParaRPr kumimoji="1" lang="zh-CN" sz="1600" dirty="0">
              <a:sym typeface="+mn-ea"/>
            </a:endParaRPr>
          </a:p>
          <a:p>
            <a:pPr algn="l"/>
            <a:r>
              <a:rPr kumimoji="1" lang="zh-CN" sz="1600" dirty="0">
                <a:sym typeface="+mn-ea"/>
              </a:rPr>
              <a:t>类型注解</a:t>
            </a:r>
            <a:endParaRPr kumimoji="1" lang="zh-CN" sz="1600" dirty="0"/>
          </a:p>
          <a:p>
            <a:pPr algn="l"/>
            <a:r>
              <a:rPr kumimoji="1" lang="zh-CN" sz="1600" dirty="0">
                <a:solidFill>
                  <a:srgbClr val="FF0000"/>
                </a:solidFill>
                <a:sym typeface="+mn-ea"/>
              </a:rPr>
              <a:t>多态</a:t>
            </a:r>
            <a:endParaRPr kumimoji="1" lang="zh-CN" sz="1600" dirty="0">
              <a:solidFill>
                <a:srgbClr val="FF0000"/>
              </a:solidFill>
            </a:endParaRPr>
          </a:p>
          <a:p>
            <a:pPr algn="l"/>
            <a:r>
              <a:rPr kumimoji="1" lang="zh-CN" sz="1600" dirty="0">
                <a:sym typeface="+mn-ea"/>
              </a:rPr>
              <a:t>综合案例</a:t>
            </a:r>
            <a:endParaRPr kumimoji="1" lang="zh-CN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4903470"/>
            <a:ext cx="410210" cy="410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理解多态的概念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理解抽象类（接口）的编程思想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多态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4219575"/>
          </a:xfrm>
        </p:spPr>
        <p:txBody>
          <a:bodyPr/>
          <a:p>
            <a:r>
              <a:rPr lang="zh-CN" altLang="en-US"/>
              <a:t>多态，指的是：多种状态，即完成某个行为时，使用不同的对象会得到不同的状态。</a:t>
            </a:r>
            <a:endParaRPr lang="zh-CN" altLang="en-US"/>
          </a:p>
          <a:p>
            <a:r>
              <a:rPr lang="zh-CN" altLang="en-US"/>
              <a:t>如何理解？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8195" y="2632710"/>
            <a:ext cx="3239135" cy="25444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305" y="2968625"/>
            <a:ext cx="3622675" cy="1594485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4782820" y="3558540"/>
            <a:ext cx="848995" cy="41402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 descr="01 (26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1385" y="5284470"/>
            <a:ext cx="1363345" cy="13633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896235" y="5575935"/>
            <a:ext cx="6327775" cy="39878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同样的行为（函数），传入不同的对象，得到不同的状态</a:t>
            </a:r>
            <a:endParaRPr lang="zh-CN" altLang="en-US" sz="20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  <p:bldP spid="9" grpId="0"/>
      <p:bldP spid="9" grpId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多态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6402705" y="1656080"/>
            <a:ext cx="5006975" cy="4219575"/>
          </a:xfrm>
        </p:spPr>
        <p:txBody>
          <a:bodyPr/>
          <a:p>
            <a:r>
              <a:rPr lang="zh-CN" altLang="en-US"/>
              <a:t>多态常作用在继承关系上</a:t>
            </a:r>
            <a:r>
              <a:rPr lang="en-US" altLang="zh-CN"/>
              <a:t>.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比如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函数</a:t>
            </a:r>
            <a:r>
              <a:rPr lang="en-US" altLang="zh-CN"/>
              <a:t>(</a:t>
            </a:r>
            <a:r>
              <a:rPr lang="zh-CN" altLang="en-US"/>
              <a:t>方法</a:t>
            </a:r>
            <a:r>
              <a:rPr lang="en-US" altLang="zh-CN"/>
              <a:t>)</a:t>
            </a:r>
            <a:r>
              <a:rPr lang="zh-CN" altLang="en-US"/>
              <a:t>形参声明接收父类对象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实际传入父类的子类对象进行工作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 sz="1200"/>
          </a:p>
          <a:p>
            <a:pPr algn="l">
              <a:buClrTx/>
              <a:buSzTx/>
              <a:buFont typeface="Arial" panose="020B0604020202020204" pitchFamily="34" charset="0"/>
            </a:pPr>
            <a:r>
              <a:rPr lang="zh-CN" altLang="en-US" sz="1600"/>
              <a:t>即:</a:t>
            </a:r>
            <a:endParaRPr lang="zh-CN" altLang="en-US" sz="1600"/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/>
              <a:t>以父类做定义声明</a:t>
            </a:r>
            <a:endParaRPr lang="zh-CN" altLang="en-US" sz="1600"/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/>
              <a:t>以子类做实际工作</a:t>
            </a:r>
            <a:endParaRPr lang="zh-CN" altLang="en-US" sz="1600"/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/>
              <a:t>用以获得同一行为, 不同状态</a:t>
            </a:r>
            <a:endParaRPr lang="zh-CN" altLang="en-US" sz="1600"/>
          </a:p>
        </p:txBody>
      </p:sp>
      <p:sp>
        <p:nvSpPr>
          <p:cNvPr id="4" name="矩形 3"/>
          <p:cNvSpPr/>
          <p:nvPr/>
        </p:nvSpPr>
        <p:spPr>
          <a:xfrm>
            <a:off x="2820670" y="2035810"/>
            <a:ext cx="1334135" cy="547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父类</a:t>
            </a:r>
            <a:r>
              <a:rPr lang="en-US" altLang="zh-CN"/>
              <a:t>Animal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710565" y="3155315"/>
            <a:ext cx="1229360" cy="5473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子类</a:t>
            </a:r>
            <a:r>
              <a:rPr lang="en-US" altLang="zh-CN"/>
              <a:t>Dog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2872740" y="3162300"/>
            <a:ext cx="1229360" cy="5473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子类</a:t>
            </a:r>
            <a:r>
              <a:rPr lang="en-US" altLang="zh-CN"/>
              <a:t>Cat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5034915" y="3155315"/>
            <a:ext cx="1229360" cy="5473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子类</a:t>
            </a:r>
            <a:r>
              <a:rPr lang="en-US" altLang="zh-CN"/>
              <a:t>......</a:t>
            </a:r>
            <a:endParaRPr lang="en-US" altLang="zh-CN"/>
          </a:p>
        </p:txBody>
      </p:sp>
      <p:sp>
        <p:nvSpPr>
          <p:cNvPr id="8" name="左箭头 7"/>
          <p:cNvSpPr/>
          <p:nvPr/>
        </p:nvSpPr>
        <p:spPr>
          <a:xfrm rot="18900000">
            <a:off x="2003425" y="2689225"/>
            <a:ext cx="534035" cy="294640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左箭头 8"/>
          <p:cNvSpPr/>
          <p:nvPr/>
        </p:nvSpPr>
        <p:spPr>
          <a:xfrm rot="13140000">
            <a:off x="4475480" y="2735580"/>
            <a:ext cx="534035" cy="294640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左箭头 9"/>
          <p:cNvSpPr/>
          <p:nvPr/>
        </p:nvSpPr>
        <p:spPr>
          <a:xfrm rot="16200000">
            <a:off x="3220085" y="2734945"/>
            <a:ext cx="534035" cy="294640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8775" y="4730750"/>
            <a:ext cx="3718560" cy="5410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左箭头 11"/>
          <p:cNvSpPr/>
          <p:nvPr/>
        </p:nvSpPr>
        <p:spPr>
          <a:xfrm rot="13740000">
            <a:off x="2003425" y="4072255"/>
            <a:ext cx="534035" cy="294640"/>
          </a:xfrm>
          <a:prstGeom prst="lef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左箭头 12"/>
          <p:cNvSpPr/>
          <p:nvPr/>
        </p:nvSpPr>
        <p:spPr>
          <a:xfrm rot="18600000">
            <a:off x="4475480" y="4118610"/>
            <a:ext cx="534035" cy="294640"/>
          </a:xfrm>
          <a:prstGeom prst="lef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左箭头 13"/>
          <p:cNvSpPr/>
          <p:nvPr/>
        </p:nvSpPr>
        <p:spPr>
          <a:xfrm rot="16200000">
            <a:off x="3220085" y="4117975"/>
            <a:ext cx="534035" cy="294640"/>
          </a:xfrm>
          <a:prstGeom prst="lef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926965" y="1579245"/>
            <a:ext cx="5760720" cy="2980690"/>
          </a:xfrm>
        </p:spPr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生活中或是程序中，我们都可以使用设计表格、生产表格、填写表格的形式组织数据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进行对比，在程序中：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设计表格，称之为：设计类（</a:t>
            </a:r>
            <a:r>
              <a:rPr lang="en-US" altLang="zh-CN" sz="1200"/>
              <a:t>class</a:t>
            </a:r>
            <a:r>
              <a:rPr lang="zh-CN" altLang="en-US" sz="1200"/>
              <a:t>）</a:t>
            </a:r>
            <a:endParaRPr lang="zh-CN" alt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打印表格，称之为：创建对象</a:t>
            </a:r>
            <a:endParaRPr lang="zh-CN" alt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填写表格，称之为：对象属性赋值</a:t>
            </a:r>
            <a:endParaRPr lang="zh-CN" altLang="en-US" sz="1200"/>
          </a:p>
        </p:txBody>
      </p:sp>
      <p:grpSp>
        <p:nvGrpSpPr>
          <p:cNvPr id="13" name="组合 12"/>
          <p:cNvGrpSpPr/>
          <p:nvPr/>
        </p:nvGrpSpPr>
        <p:grpSpPr>
          <a:xfrm>
            <a:off x="4511040" y="4554220"/>
            <a:ext cx="5333365" cy="2143125"/>
            <a:chOff x="5224" y="7425"/>
            <a:chExt cx="8399" cy="337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224" y="7425"/>
              <a:ext cx="4147" cy="3375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71" y="7434"/>
              <a:ext cx="4253" cy="33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抽象类（接口）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细心的同学可能发现了，父类</a:t>
            </a:r>
            <a:r>
              <a:rPr lang="en-US" altLang="zh-CN"/>
              <a:t>Animal</a:t>
            </a:r>
            <a:r>
              <a:rPr lang="zh-CN" altLang="en-US"/>
              <a:t>的</a:t>
            </a:r>
            <a:r>
              <a:rPr lang="en-US" altLang="zh-CN"/>
              <a:t>speak</a:t>
            </a:r>
            <a:r>
              <a:rPr lang="zh-CN" altLang="en-US"/>
              <a:t>方法，是空实现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1050" y="2220595"/>
            <a:ext cx="4130040" cy="3497580"/>
          </a:xfrm>
          <a:prstGeom prst="rect">
            <a:avLst/>
          </a:prstGeom>
        </p:spPr>
      </p:pic>
      <p:sp>
        <p:nvSpPr>
          <p:cNvPr id="5" name="文本占位符 2"/>
          <p:cNvSpPr>
            <a:spLocks noGrp="1"/>
          </p:cNvSpPr>
          <p:nvPr/>
        </p:nvSpPr>
        <p:spPr>
          <a:xfrm>
            <a:off x="5013325" y="2220595"/>
            <a:ext cx="5905500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这种设计的含义是：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父类用来确定有哪些方法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具体的方法实现，由子类自行决定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buFont typeface="Arial" panose="020B0604020202020204" pitchFamily="34" charset="0"/>
            </a:pP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buFont typeface="Arial" panose="020B0604020202020204" pitchFamily="34" charset="0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这种写法，就叫做抽象类（也可以称之为接口）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buFont typeface="Arial" panose="020B0604020202020204" pitchFamily="34" charset="0"/>
            </a:pP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buFont typeface="Arial" panose="020B0604020202020204" pitchFamily="34" charset="0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抽象类：含有抽象方法的类称之为抽象类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buFont typeface="Arial" panose="020B0604020202020204" pitchFamily="34" charset="0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抽象方法：方法体是空实现的（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pass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）称之为抽象方法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抽象类（接口）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为什么要使用抽象类呢？</a:t>
            </a:r>
            <a:endParaRPr lang="zh-CN" altLang="en-US"/>
          </a:p>
          <a:p>
            <a:pPr algn="l">
              <a:buClrTx/>
              <a:buSzTx/>
            </a:pP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 algn="l">
              <a:buClrTx/>
              <a:buSzTx/>
            </a:pPr>
            <a:r>
              <a:rPr lang="zh-CN" altLang="en-US"/>
              <a:t>提出标准后</a:t>
            </a:r>
            <a:endParaRPr lang="zh-CN" altLang="en-US"/>
          </a:p>
          <a:p>
            <a:r>
              <a:rPr lang="zh-CN" altLang="en-US"/>
              <a:t>不同的厂家各自实现标准的要求。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775970" y="2092960"/>
            <a:ext cx="5863590" cy="1550035"/>
            <a:chOff x="1331" y="3231"/>
            <a:chExt cx="10671" cy="2821"/>
          </a:xfrm>
        </p:grpSpPr>
        <p:pic>
          <p:nvPicPr>
            <p:cNvPr id="5" name="图片 4" descr="32313539373234333b32313539373033353bbfd5b5f7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331" y="3762"/>
              <a:ext cx="2291" cy="2291"/>
            </a:xfrm>
            <a:prstGeom prst="rect">
              <a:avLst/>
            </a:prstGeom>
          </p:spPr>
        </p:pic>
        <p:sp>
          <p:nvSpPr>
            <p:cNvPr id="6" name="圆角矩形 5"/>
            <p:cNvSpPr/>
            <p:nvPr/>
          </p:nvSpPr>
          <p:spPr>
            <a:xfrm>
              <a:off x="5260" y="4356"/>
              <a:ext cx="3404" cy="696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空调制造标准</a:t>
              </a:r>
              <a:endParaRPr lang="zh-CN" altLang="en-US"/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10090" y="3231"/>
              <a:ext cx="1912" cy="2641"/>
              <a:chOff x="9626" y="3660"/>
              <a:chExt cx="1912" cy="2641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9626" y="3660"/>
                <a:ext cx="1912" cy="53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600"/>
                  <a:t>可以制冷</a:t>
                </a:r>
                <a:endParaRPr lang="zh-CN" altLang="en-US" sz="1600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9626" y="4356"/>
                <a:ext cx="1912" cy="531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600"/>
                  <a:t>可以制热</a:t>
                </a:r>
                <a:endParaRPr lang="zh-CN" altLang="en-US" sz="1600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9626" y="5052"/>
                <a:ext cx="1912" cy="531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600"/>
                  <a:t>左右摆风</a:t>
                </a:r>
                <a:endParaRPr lang="zh-CN" altLang="en-US" sz="1600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9626" y="5771"/>
                <a:ext cx="1912" cy="53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......</a:t>
                </a:r>
                <a:endParaRPr lang="en-US" altLang="zh-CN"/>
              </a:p>
            </p:txBody>
          </p:sp>
        </p:grpSp>
        <p:sp>
          <p:nvSpPr>
            <p:cNvPr id="12" name="右箭头 11"/>
            <p:cNvSpPr/>
            <p:nvPr/>
          </p:nvSpPr>
          <p:spPr>
            <a:xfrm>
              <a:off x="4137" y="4565"/>
              <a:ext cx="608" cy="277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右箭头 13"/>
            <p:cNvSpPr/>
            <p:nvPr/>
          </p:nvSpPr>
          <p:spPr>
            <a:xfrm>
              <a:off x="9073" y="4566"/>
              <a:ext cx="608" cy="277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抽象类（接口）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ym typeface="+mn-ea"/>
              </a:rPr>
              <a:t>抽象类就好比定义一个标准，</a:t>
            </a:r>
            <a:endParaRPr lang="zh-CN" altLang="en-US">
              <a:sym typeface="+mn-ea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ym typeface="+mn-ea"/>
              </a:rPr>
              <a:t>包含了一些抽象的方法，要求子类必须实现。</a:t>
            </a:r>
            <a:endParaRPr lang="zh-CN" altLang="en-US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9625" y="2441575"/>
            <a:ext cx="3293745" cy="41649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985" y="3460750"/>
            <a:ext cx="4201160" cy="21266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499985" y="2441575"/>
            <a:ext cx="3110230" cy="82994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配合多态，完成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抽象的父类设计（设计标准）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具体的子类实现（实现标准）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330" y="2441575"/>
            <a:ext cx="2751455" cy="18427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rcRect b="1733"/>
          <a:stretch>
            <a:fillRect/>
          </a:stretch>
        </p:blipFill>
        <p:spPr>
          <a:xfrm>
            <a:off x="4291330" y="4661535"/>
            <a:ext cx="2770505" cy="194500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什么是多态？</a:t>
            </a:r>
            <a:endParaRPr lang="zh-CN" altLang="en-US"/>
          </a:p>
          <a:p>
            <a:pPr marL="0" indent="0">
              <a:buNone/>
            </a:pPr>
            <a:r>
              <a:rPr lang="zh-CN" altLang="en-US" sz="1200"/>
              <a:t>多态指的是，同一个行为，使用不同的对象获得不同的状态。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如，定义函数（方法），通过类型注解声明需要父类对象，实际传入子类对象进行工作，从而获得不同的工作状态</a:t>
            </a:r>
            <a:endParaRPr lang="zh-CN" altLang="en-US" sz="1200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什么是抽象类（接口）</a:t>
            </a:r>
            <a:endParaRPr lang="zh-CN" altLang="en-US"/>
          </a:p>
          <a:p>
            <a:pPr marL="0" indent="0">
              <a:buNone/>
            </a:pPr>
            <a:r>
              <a:rPr lang="zh-CN" altLang="en-US" sz="1200"/>
              <a:t>包含抽象方法的类，称之为抽象类。抽象方法是指：没有具体实现的方法（</a:t>
            </a:r>
            <a:r>
              <a:rPr lang="en-US" altLang="zh-CN" sz="1200"/>
              <a:t>pass</a:t>
            </a:r>
            <a:r>
              <a:rPr lang="zh-CN" altLang="en-US" sz="1200"/>
              <a:t>）称之为抽象方法</a:t>
            </a:r>
            <a:endParaRPr lang="zh-CN" altLang="en-US" sz="1200"/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抽象类的作用</a:t>
            </a:r>
            <a:endParaRPr lang="zh-CN" altLang="en-US"/>
          </a:p>
          <a:p>
            <a:pPr marL="0" indent="0">
              <a:buNone/>
            </a:pPr>
            <a:r>
              <a:rPr lang="zh-CN" altLang="en-US" sz="1200"/>
              <a:t>多用于做顶层设计（设计标准），以便子类做具体实现。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也是对子类的一种软性约束，要求子类必须复写（实现）父类的一些方法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并配合多态使用，获得不同的工作状态。</a:t>
            </a:r>
            <a:endParaRPr lang="zh-CN" altLang="en-US"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 descr="7b0a202020202262756c6c6574223a20227b5c2263617465676f727949645c223a31303030357d220a7d0a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初识对象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成员方法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类和对象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构造方法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其它内置方法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封装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继承</a:t>
            </a:r>
            <a:endParaRPr kumimoji="1" lang="zh-CN" sz="1600" dirty="0">
              <a:sym typeface="+mn-ea"/>
            </a:endParaRPr>
          </a:p>
          <a:p>
            <a:pPr algn="l"/>
            <a:r>
              <a:rPr kumimoji="1" lang="zh-CN" sz="1600" dirty="0">
                <a:sym typeface="+mn-ea"/>
              </a:rPr>
              <a:t>类型注解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多态</a:t>
            </a:r>
            <a:endParaRPr kumimoji="1" lang="zh-CN" sz="1600" dirty="0"/>
          </a:p>
          <a:p>
            <a:pPr algn="l"/>
            <a:r>
              <a:rPr kumimoji="1" lang="zh-CN" sz="1600" dirty="0">
                <a:solidFill>
                  <a:srgbClr val="FF0000"/>
                </a:solidFill>
                <a:sym typeface="+mn-ea"/>
              </a:rPr>
              <a:t>综合案例</a:t>
            </a:r>
            <a:endParaRPr kumimoji="1" lang="zh-CN" sz="1600" dirty="0">
              <a:solidFill>
                <a:srgbClr val="FF0000"/>
              </a:solidFill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5436870"/>
            <a:ext cx="410210" cy="41021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6822440" y="5031105"/>
            <a:ext cx="2946400" cy="1221740"/>
            <a:chOff x="10831" y="5819"/>
            <a:chExt cx="4640" cy="1924"/>
          </a:xfrm>
        </p:grpSpPr>
        <p:sp>
          <p:nvSpPr>
            <p:cNvPr id="10" name="左大括号 9"/>
            <p:cNvSpPr/>
            <p:nvPr/>
          </p:nvSpPr>
          <p:spPr>
            <a:xfrm>
              <a:off x="10831" y="6076"/>
              <a:ext cx="1094" cy="143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024" y="5819"/>
              <a:ext cx="3447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黑马银行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ATM 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面向对象版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2024" y="7260"/>
              <a:ext cx="1968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4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数据分析案例</a:t>
              </a:r>
              <a:endParaRPr lang="zh-CN" altLang="en-US" sz="1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使用面向对象</a:t>
            </a:r>
            <a:r>
              <a:rPr lang="zh-CN" altLang="en-US">
                <a:solidFill>
                  <a:srgbClr val="FF0000"/>
                </a:solidFill>
              </a:rPr>
              <a:t>思想完成数据读取和处理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基于面向对象思想重新认知第三方库使用（</a:t>
            </a:r>
            <a:r>
              <a:rPr lang="en-US" altLang="zh-CN">
                <a:solidFill>
                  <a:srgbClr val="FF0000"/>
                </a:solidFill>
              </a:rPr>
              <a:t>PyEcharts</a:t>
            </a:r>
            <a:r>
              <a:rPr lang="zh-CN" altLang="en-US">
                <a:solidFill>
                  <a:srgbClr val="FF0000"/>
                </a:solidFill>
              </a:rPr>
              <a:t>）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数据分析</a:t>
            </a:r>
            <a:r>
              <a:t>案例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某公司，有</a:t>
            </a:r>
            <a:r>
              <a:rPr lang="en-US" altLang="zh-CN"/>
              <a:t>2</a:t>
            </a:r>
            <a:r>
              <a:rPr lang="zh-CN" altLang="en-US"/>
              <a:t>份数据文件，现需要对其进行分析处理，计算</a:t>
            </a:r>
            <a:r>
              <a:rPr lang="zh-CN" altLang="en-US">
                <a:solidFill>
                  <a:srgbClr val="FF0000"/>
                </a:solidFill>
              </a:rPr>
              <a:t>每日的销售额</a:t>
            </a:r>
            <a:r>
              <a:rPr lang="zh-CN" altLang="en-US"/>
              <a:t>并以柱状图表的形式进行</a:t>
            </a:r>
            <a:r>
              <a:rPr lang="zh-CN" altLang="en-US"/>
              <a:t>展示。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53580" y="2859405"/>
            <a:ext cx="3967480" cy="2686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115" y="3257550"/>
            <a:ext cx="563880" cy="171450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3996055" y="3981450"/>
            <a:ext cx="1562100" cy="441960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</p:pic>
      <p:sp>
        <p:nvSpPr>
          <p:cNvPr id="7" name="右箭头 6"/>
          <p:cNvSpPr/>
          <p:nvPr/>
        </p:nvSpPr>
        <p:spPr>
          <a:xfrm>
            <a:off x="3090545" y="4133215"/>
            <a:ext cx="315595" cy="13906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5938520" y="4132580"/>
            <a:ext cx="315595" cy="13906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 descr="01 (138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015" y="5166360"/>
            <a:ext cx="1593850" cy="1593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数据</a:t>
            </a:r>
            <a:r>
              <a:rPr lang="zh-CN" altLang="en-US"/>
              <a:t>内容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4871085"/>
            <a:ext cx="10699115" cy="1004570"/>
          </a:xfrm>
        </p:spPr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1</a:t>
            </a:r>
            <a:r>
              <a:rPr lang="zh-CN" altLang="en-US"/>
              <a:t>月份数据是普通文本，使用逗号分割数据记录，从前到后分别是（日期，订单</a:t>
            </a:r>
            <a:r>
              <a:rPr lang="en-US" altLang="zh-CN"/>
              <a:t>id</a:t>
            </a:r>
            <a:r>
              <a:rPr lang="zh-CN" altLang="en-US"/>
              <a:t>，销售额，</a:t>
            </a:r>
            <a:r>
              <a:rPr lang="zh-CN" altLang="en-US"/>
              <a:t>销售省份）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2</a:t>
            </a:r>
            <a:r>
              <a:rPr lang="zh-CN" altLang="en-US"/>
              <a:t>月份数据是</a:t>
            </a:r>
            <a:r>
              <a:rPr lang="en-US" altLang="zh-CN"/>
              <a:t>JSON</a:t>
            </a:r>
            <a:r>
              <a:rPr lang="zh-CN" altLang="en-US"/>
              <a:t>数据，同样包含</a:t>
            </a:r>
            <a:r>
              <a:rPr lang="zh-CN" altLang="en-US">
                <a:sym typeface="+mn-ea"/>
              </a:rPr>
              <a:t>（日期，订单</a:t>
            </a:r>
            <a:r>
              <a:rPr lang="en-US" altLang="zh-CN">
                <a:sym typeface="+mn-ea"/>
              </a:rPr>
              <a:t>id</a:t>
            </a:r>
            <a:r>
              <a:rPr lang="zh-CN" altLang="en-US">
                <a:sym typeface="+mn-ea"/>
              </a:rPr>
              <a:t>，销售额，销售省份）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565" y="1656080"/>
            <a:ext cx="563880" cy="7696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2624455"/>
            <a:ext cx="4444365" cy="22466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850" y="1656080"/>
            <a:ext cx="563880" cy="7696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850" y="2624455"/>
            <a:ext cx="6619240" cy="2251710"/>
          </a:xfrm>
          <a:prstGeom prst="rect">
            <a:avLst/>
          </a:prstGeom>
        </p:spPr>
      </p:pic>
      <p:pic>
        <p:nvPicPr>
          <p:cNvPr id="8" name="图片 7" descr="01 (102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6290" y="5193665"/>
            <a:ext cx="1432560" cy="143256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需求</a:t>
            </a:r>
            <a:r>
              <a:rPr lang="zh-CN" altLang="en-US"/>
              <a:t>分析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4589780"/>
            <a:ext cx="10699115" cy="1285875"/>
          </a:xfrm>
        </p:spPr>
        <p:txBody>
          <a:bodyPr/>
          <a:p>
            <a:r>
              <a:rPr lang="zh-CN" altLang="en-US"/>
              <a:t>作为面向对象的</a:t>
            </a:r>
            <a:r>
              <a:rPr lang="zh-CN" altLang="en-US"/>
              <a:t>程序员</a:t>
            </a:r>
            <a:endParaRPr lang="zh-CN" altLang="en-US"/>
          </a:p>
          <a:p>
            <a:r>
              <a:rPr lang="zh-CN" altLang="en-US"/>
              <a:t>我们全程将使用面向对象的思想来进行任务的</a:t>
            </a:r>
            <a:r>
              <a:rPr lang="zh-CN" altLang="en-US"/>
              <a:t>开发</a:t>
            </a:r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403985" y="2337435"/>
            <a:ext cx="9384030" cy="496570"/>
            <a:chOff x="1398" y="3627"/>
            <a:chExt cx="14778" cy="782"/>
          </a:xfrm>
        </p:grpSpPr>
        <p:sp>
          <p:nvSpPr>
            <p:cNvPr id="4" name="矩形 3"/>
            <p:cNvSpPr/>
            <p:nvPr/>
          </p:nvSpPr>
          <p:spPr>
            <a:xfrm>
              <a:off x="1398" y="3627"/>
              <a:ext cx="2676" cy="78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读取</a:t>
              </a:r>
              <a:r>
                <a:rPr lang="zh-CN" altLang="en-US"/>
                <a:t>数据</a:t>
              </a:r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5432" y="3627"/>
              <a:ext cx="2676" cy="78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封装</a:t>
              </a:r>
              <a:r>
                <a:rPr lang="zh-CN" altLang="en-US"/>
                <a:t>数据对象</a:t>
              </a:r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466" y="3627"/>
              <a:ext cx="2676" cy="78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计算数据对象</a:t>
              </a:r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3500" y="3627"/>
              <a:ext cx="2676" cy="78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pyecharts</a:t>
              </a:r>
              <a:r>
                <a:rPr lang="zh-CN" altLang="en-US"/>
                <a:t>绘图</a:t>
              </a:r>
              <a:endParaRPr lang="zh-CN" altLang="en-US"/>
            </a:p>
          </p:txBody>
        </p:sp>
      </p:grpSp>
      <p:sp>
        <p:nvSpPr>
          <p:cNvPr id="9" name="右箭头 8"/>
          <p:cNvSpPr/>
          <p:nvPr/>
        </p:nvSpPr>
        <p:spPr>
          <a:xfrm>
            <a:off x="3355975" y="2501265"/>
            <a:ext cx="357505" cy="16891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5917565" y="2501900"/>
            <a:ext cx="357505" cy="16891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8479155" y="2501900"/>
            <a:ext cx="357505" cy="16891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>
            <a:off x="2014855" y="2997835"/>
            <a:ext cx="477520" cy="491490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1453515" y="3652520"/>
            <a:ext cx="1600200" cy="87058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设计</a:t>
            </a:r>
            <a:r>
              <a:rPr lang="en-US" altLang="zh-CN"/>
              <a:t>FileReader</a:t>
            </a:r>
            <a:r>
              <a:rPr lang="zh-CN" altLang="en-US"/>
              <a:t>类</a:t>
            </a:r>
            <a:endParaRPr lang="zh-CN" altLang="en-US"/>
          </a:p>
        </p:txBody>
      </p:sp>
      <p:sp>
        <p:nvSpPr>
          <p:cNvPr id="14" name="下箭头 13"/>
          <p:cNvSpPr/>
          <p:nvPr/>
        </p:nvSpPr>
        <p:spPr>
          <a:xfrm>
            <a:off x="4576445" y="2997835"/>
            <a:ext cx="477520" cy="491490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4015105" y="3652520"/>
            <a:ext cx="1600200" cy="87058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设计</a:t>
            </a:r>
            <a:endParaRPr lang="zh-CN" altLang="en-US"/>
          </a:p>
          <a:p>
            <a:pPr algn="ctr"/>
            <a:r>
              <a:rPr lang="zh-CN" altLang="en-US"/>
              <a:t>数据封装</a:t>
            </a:r>
            <a:r>
              <a:rPr lang="zh-CN" altLang="en-US"/>
              <a:t>类</a:t>
            </a:r>
            <a:endParaRPr lang="zh-CN" altLang="en-US"/>
          </a:p>
        </p:txBody>
      </p:sp>
      <p:sp>
        <p:nvSpPr>
          <p:cNvPr id="16" name="下箭头 15"/>
          <p:cNvSpPr/>
          <p:nvPr/>
        </p:nvSpPr>
        <p:spPr>
          <a:xfrm>
            <a:off x="7138035" y="2997835"/>
            <a:ext cx="477520" cy="491490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6576695" y="3652520"/>
            <a:ext cx="1600200" cy="87058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对对象</a:t>
            </a:r>
            <a:endParaRPr lang="zh-CN" altLang="en-US" sz="1400"/>
          </a:p>
          <a:p>
            <a:pPr algn="ctr"/>
            <a:r>
              <a:rPr lang="zh-CN" altLang="en-US" sz="1400"/>
              <a:t>进行逻辑计算</a:t>
            </a:r>
            <a:endParaRPr lang="zh-CN" altLang="en-US" sz="1400"/>
          </a:p>
        </p:txBody>
      </p:sp>
      <p:sp>
        <p:nvSpPr>
          <p:cNvPr id="18" name="下箭头 17"/>
          <p:cNvSpPr/>
          <p:nvPr/>
        </p:nvSpPr>
        <p:spPr>
          <a:xfrm>
            <a:off x="9699625" y="2997835"/>
            <a:ext cx="477520" cy="491490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9138285" y="3652520"/>
            <a:ext cx="1600200" cy="87058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以面向对象思想</a:t>
            </a:r>
            <a:endParaRPr lang="zh-CN" altLang="en-US" sz="1400"/>
          </a:p>
          <a:p>
            <a:pPr algn="ctr"/>
            <a:r>
              <a:rPr lang="zh-CN" altLang="en-US" sz="1400"/>
              <a:t>重新认知</a:t>
            </a:r>
            <a:r>
              <a:rPr lang="en-US" altLang="zh-CN" sz="1400"/>
              <a:t>pyecharts</a:t>
            </a:r>
            <a:endParaRPr lang="en-US" altLang="zh-CN" sz="1400"/>
          </a:p>
        </p:txBody>
      </p:sp>
      <p:pic>
        <p:nvPicPr>
          <p:cNvPr id="20" name="图片 19" descr="01 (9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8485" y="5074285"/>
            <a:ext cx="1664970" cy="166497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7939405" y="5615305"/>
            <a:ext cx="2848610" cy="58356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2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开始</a:t>
            </a:r>
            <a:r>
              <a:rPr lang="en-US" altLang="zh-CN" sz="32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 </a:t>
            </a:r>
            <a:r>
              <a:rPr lang="zh-CN" altLang="en-US" sz="32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撸</a:t>
            </a:r>
            <a:r>
              <a:rPr lang="en-US" altLang="zh-CN" sz="32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 </a:t>
            </a:r>
            <a:r>
              <a:rPr lang="zh-CN" altLang="en-US" sz="32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代码吧</a:t>
            </a:r>
            <a:endParaRPr lang="zh-CN" altLang="en-US" sz="32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  <p:bldP spid="12" grpId="0" animBg="1"/>
      <p:bldP spid="13" grpId="0" animBg="1"/>
      <p:bldP spid="15" grpId="0" animBg="1"/>
      <p:bldP spid="14" grpId="0" animBg="1"/>
      <p:bldP spid="15" grpId="1" animBg="1"/>
      <p:bldP spid="14" grpId="1" animBg="1"/>
      <p:bldP spid="17" grpId="0" animBg="1"/>
      <p:bldP spid="16" grpId="0" animBg="1"/>
      <p:bldP spid="17" grpId="1" animBg="1"/>
      <p:bldP spid="16" grpId="1" animBg="1"/>
      <p:bldP spid="19" grpId="0" animBg="1"/>
      <p:bldP spid="18" grpId="0" animBg="1"/>
      <p:bldP spid="19" grpId="1" animBg="1"/>
      <p:bldP spid="18" grpId="1" animBg="1"/>
      <p:bldP spid="21" grpId="0"/>
      <p:bldP spid="21" grpId="1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2315,&quot;width&quot;:8359}"/>
</p:tagLst>
</file>

<file path=ppt/tags/tag2.xml><?xml version="1.0" encoding="utf-8"?>
<p:tagLst xmlns:p="http://schemas.openxmlformats.org/presentationml/2006/main">
  <p:tag name="KSO_WM_UNIT_PLACING_PICTURE_USER_VIEWPORT" val="{&quot;height&quot;:5304,&quot;width&quot;:11928}"/>
</p:tagLst>
</file>

<file path=ppt/tags/tag3.xml><?xml version="1.0" encoding="utf-8"?>
<p:tagLst xmlns:p="http://schemas.openxmlformats.org/presentationml/2006/main">
  <p:tag name="KSO_WM_UNIT_TABLE_BEAUTIFY" val="smartTable{d44cd5ad-3491-4d32-a5b6-ef0089d39b4c}"/>
  <p:tag name="TABLE_ENDDRAG_ORIGIN_RECT" val="513*106"/>
  <p:tag name="TABLE_ENDDRAG_RECT" val="302*122*513*106"/>
  <p:tag name="TABLE_EMPHASIZE_COLOR" val="16736824"/>
  <p:tag name="TABLE_SKINIDX" val="1"/>
  <p:tag name="TABLE_COLORIDX" val="3"/>
  <p:tag name="TABLE_COLOR_RGB" val="0x000000*0xFFFFFF*0x212121*0xFFFFFF*0xFF6238*0xFFD147*0xFFB57D*0xFF7A51*0xFFD791*0xFF8C6D"/>
</p:tagLst>
</file>

<file path=ppt/tags/tag4.xml><?xml version="1.0" encoding="utf-8"?>
<p:tagLst xmlns:p="http://schemas.openxmlformats.org/presentationml/2006/main">
  <p:tag name="KSO_WM_UNIT_PLACING_PICTURE_USER_VIEWPORT" val="{&quot;height&quot;:2916,&quot;width&quot;:5880}"/>
</p:tagLst>
</file>

<file path=ppt/tags/tag5.xml><?xml version="1.0" encoding="utf-8"?>
<p:tagLst xmlns:p="http://schemas.openxmlformats.org/presentationml/2006/main">
  <p:tag name="KSO_WM_UNIT_PLACING_PICTURE_USER_VIEWPORT" val="{&quot;height&quot;:2916,&quot;width&quot;:5880}"/>
</p:tagLst>
</file>

<file path=ppt/tags/tag6.xml><?xml version="1.0" encoding="utf-8"?>
<p:tagLst xmlns:p="http://schemas.openxmlformats.org/presentationml/2006/main">
  <p:tag name="KSO_WM_UNIT_PLACING_PICTURE_USER_VIEWPORT" val="{&quot;height&quot;:10800,&quot;width&quot;:10800}"/>
</p:tagLst>
</file>

<file path=ppt/tags/tag7.xml><?xml version="1.0" encoding="utf-8"?>
<p:tagLst xmlns:p="http://schemas.openxmlformats.org/presentationml/2006/main">
  <p:tag name="KSO_WM_UNIT_PLACING_PICTURE_USER_VIEWPORT" val="{&quot;height&quot;:5508,&quot;width&quot;:6504}"/>
</p:tagLst>
</file>

<file path=ppt/tags/tag8.xml><?xml version="1.0" encoding="utf-8"?>
<p:tagLst xmlns:p="http://schemas.openxmlformats.org/presentationml/2006/main">
  <p:tag name="COMMONDATA" val="eyJoZGlkIjoiMDAzZmIwZjU2YjM3ZmIyZjYxNWQ1NTViMjdhYzBlM2EifQ=="/>
  <p:tag name="commondata" val="eyJoZGlkIjoiM2FiZDIzMjBhYjY3YjcwYmIxYWI1NjM4YzVmYjEyMDMifQ==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3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4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5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6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7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8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9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0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2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1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12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13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14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15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3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16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17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18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19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20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1.xml><?xml version="1.0" encoding="utf-8"?>
<a:theme xmlns:a="http://schemas.openxmlformats.org/drawingml/2006/main" name="21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2.xml><?xml version="1.0" encoding="utf-8"?>
<a:theme xmlns:a="http://schemas.openxmlformats.org/drawingml/2006/main" name="22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23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4.xml><?xml version="1.0" encoding="utf-8"?>
<a:theme xmlns:a="http://schemas.openxmlformats.org/drawingml/2006/main" name="24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5.xml><?xml version="1.0" encoding="utf-8"?>
<a:theme xmlns:a="http://schemas.openxmlformats.org/drawingml/2006/main" name="25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6.xml><?xml version="1.0" encoding="utf-8"?>
<a:theme xmlns:a="http://schemas.openxmlformats.org/drawingml/2006/main" name="26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7.xml><?xml version="1.0" encoding="utf-8"?>
<a:theme xmlns:a="http://schemas.openxmlformats.org/drawingml/2006/main" name="27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8.xml><?xml version="1.0" encoding="utf-8"?>
<a:theme xmlns:a="http://schemas.openxmlformats.org/drawingml/2006/main" name="28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9.xml><?xml version="1.0" encoding="utf-8"?>
<a:theme xmlns:a="http://schemas.openxmlformats.org/drawingml/2006/main" name="29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0.xml><?xml version="1.0" encoding="utf-8"?>
<a:theme xmlns:a="http://schemas.openxmlformats.org/drawingml/2006/main" name="30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1.xml><?xml version="1.0" encoding="utf-8"?>
<a:theme xmlns:a="http://schemas.openxmlformats.org/drawingml/2006/main" name="31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2.xml><?xml version="1.0" encoding="utf-8"?>
<a:theme xmlns:a="http://schemas.openxmlformats.org/drawingml/2006/main" name="32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3.xml><?xml version="1.0" encoding="utf-8"?>
<a:theme xmlns:a="http://schemas.openxmlformats.org/drawingml/2006/main" name="33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8480</Words>
  <Application>WPS 演示</Application>
  <PresentationFormat>宽屏</PresentationFormat>
  <Paragraphs>1069</Paragraphs>
  <Slides>100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43</vt:i4>
      </vt:variant>
      <vt:variant>
        <vt:lpstr>幻灯片标题</vt:lpstr>
      </vt:variant>
      <vt:variant>
        <vt:i4>100</vt:i4>
      </vt:variant>
    </vt:vector>
  </HeadingPairs>
  <TitlesOfParts>
    <vt:vector size="166" baseType="lpstr">
      <vt:lpstr>Arial</vt:lpstr>
      <vt:lpstr>宋体</vt:lpstr>
      <vt:lpstr>Wingdings</vt:lpstr>
      <vt:lpstr>Calibri</vt:lpstr>
      <vt:lpstr>黑体</vt:lpstr>
      <vt:lpstr>Alibaba PuHuiTi B</vt:lpstr>
      <vt:lpstr>Alibaba PuHuiTi R</vt:lpstr>
      <vt:lpstr>Segoe UI</vt:lpstr>
      <vt:lpstr>微软雅黑</vt:lpstr>
      <vt:lpstr>Verdana</vt:lpstr>
      <vt:lpstr>阿里巴巴普惠体</vt:lpstr>
      <vt:lpstr>Alibaba PuHuiTi M</vt:lpstr>
      <vt:lpstr>Segoe UI Light</vt:lpstr>
      <vt:lpstr>微软雅黑 Light</vt:lpstr>
      <vt:lpstr>华文楷体</vt:lpstr>
      <vt:lpstr>纤黑体</vt:lpstr>
      <vt:lpstr>Arial Unicode MS</vt:lpstr>
      <vt:lpstr>等线</vt:lpstr>
      <vt:lpstr>Wingdings</vt:lpstr>
      <vt:lpstr>Alibaba PuHuiTi B</vt:lpstr>
      <vt:lpstr>Alibaba PuHuiTi M</vt:lpstr>
      <vt:lpstr>Alibaba PuHuiTi R</vt:lpstr>
      <vt:lpstr>阿里巴巴普惠体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1_学习目标</vt:lpstr>
      <vt:lpstr>2_学习目标</vt:lpstr>
      <vt:lpstr>3_学习目标</vt:lpstr>
      <vt:lpstr>4_学习目标</vt:lpstr>
      <vt:lpstr>5_学习目标</vt:lpstr>
      <vt:lpstr>6_学习目标</vt:lpstr>
      <vt:lpstr>7_学习目标</vt:lpstr>
      <vt:lpstr>1_正文设计方案</vt:lpstr>
      <vt:lpstr>8_学习目标</vt:lpstr>
      <vt:lpstr>9_学习目标</vt:lpstr>
      <vt:lpstr>10_学习目标</vt:lpstr>
      <vt:lpstr>2_正文设计方案</vt:lpstr>
      <vt:lpstr>11_学习目标</vt:lpstr>
      <vt:lpstr>12_学习目标</vt:lpstr>
      <vt:lpstr>13_学习目标</vt:lpstr>
      <vt:lpstr>14_学习目标</vt:lpstr>
      <vt:lpstr>15_学习目标</vt:lpstr>
      <vt:lpstr>3_正文设计方案</vt:lpstr>
      <vt:lpstr>16_学习目标</vt:lpstr>
      <vt:lpstr>17_学习目标</vt:lpstr>
      <vt:lpstr>18_学习目标</vt:lpstr>
      <vt:lpstr>19_学习目标</vt:lpstr>
      <vt:lpstr>20_学习目标</vt:lpstr>
      <vt:lpstr>21_学习目标</vt:lpstr>
      <vt:lpstr>22_学习目标</vt:lpstr>
      <vt:lpstr>23_学习目标</vt:lpstr>
      <vt:lpstr>24_学习目标</vt:lpstr>
      <vt:lpstr>25_学习目标</vt:lpstr>
      <vt:lpstr>26_学习目标</vt:lpstr>
      <vt:lpstr>27_学习目标</vt:lpstr>
      <vt:lpstr>28_学习目标</vt:lpstr>
      <vt:lpstr>29_学习目标</vt:lpstr>
      <vt:lpstr>30_学习目标</vt:lpstr>
      <vt:lpstr>31_学习目标</vt:lpstr>
      <vt:lpstr>32_学习目标</vt:lpstr>
      <vt:lpstr>33_学习目标</vt:lpstr>
      <vt:lpstr>面向对象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liuhong</cp:lastModifiedBy>
  <cp:revision>1541</cp:revision>
  <dcterms:created xsi:type="dcterms:W3CDTF">2022-08-28T11:37:00Z</dcterms:created>
  <dcterms:modified xsi:type="dcterms:W3CDTF">2024-02-24T07:10:32Z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8F3BE0D789E24AA8A6562930946781AC</vt:lpwstr>
  </property>
  <property fmtid="{D5CDD505-2E9C-101B-9397-08002B2CF9AE}" pid="3" name="KSOProductBuildVer">
    <vt:lpwstr>2052-12.1.0.16388</vt:lpwstr>
  </property>
  <property fmtid="{D5CDD505-2E9C-101B-9397-08002B2CF9AE}" pid="4" name="commondata">
    <vt:lpwstr>eyJoZGlkIjoiMDAzZmIwZjU2YjM3ZmIyZjYxNWQ1NTViMjdhYzBlM2EifQ==</vt:lpwstr>
  </property>
</Properties>
</file>